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4"/>
  </p:notesMasterIdLst>
  <p:sldIdLst>
    <p:sldId id="256" r:id="rId3"/>
    <p:sldId id="28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5" r:id="rId33"/>
    <p:sldId id="284" r:id="rId3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5" d="100"/>
          <a:sy n="145" d="100"/>
        </p:scale>
        <p:origin x="624"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 name="Google Shape;5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8"/>
        <p:cNvGrpSpPr/>
        <p:nvPr/>
      </p:nvGrpSpPr>
      <p:grpSpPr>
        <a:xfrm>
          <a:off x="0" y="0"/>
          <a:ext cx="0" cy="0"/>
          <a:chOff x="0" y="0"/>
          <a:chExt cx="0" cy="0"/>
        </a:xfrm>
      </p:grpSpPr>
      <p:sp>
        <p:nvSpPr>
          <p:cNvPr id="109" name="Google Shape;109;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 name="Google Shape;110;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5"/>
        <p:cNvGrpSpPr/>
        <p:nvPr/>
      </p:nvGrpSpPr>
      <p:grpSpPr>
        <a:xfrm>
          <a:off x="0" y="0"/>
          <a:ext cx="0" cy="0"/>
          <a:chOff x="0" y="0"/>
          <a:chExt cx="0" cy="0"/>
        </a:xfrm>
      </p:grpSpPr>
      <p:sp>
        <p:nvSpPr>
          <p:cNvPr id="116" name="Google Shape;116;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 name="Google Shape;117;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2"/>
        <p:cNvGrpSpPr/>
        <p:nvPr/>
      </p:nvGrpSpPr>
      <p:grpSpPr>
        <a:xfrm>
          <a:off x="0" y="0"/>
          <a:ext cx="0" cy="0"/>
          <a:chOff x="0" y="0"/>
          <a:chExt cx="0" cy="0"/>
        </a:xfrm>
      </p:grpSpPr>
      <p:sp>
        <p:nvSpPr>
          <p:cNvPr id="123" name="Google Shape;123;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29"/>
        <p:cNvGrpSpPr/>
        <p:nvPr/>
      </p:nvGrpSpPr>
      <p:grpSpPr>
        <a:xfrm>
          <a:off x="0" y="0"/>
          <a:ext cx="0" cy="0"/>
          <a:chOff x="0" y="0"/>
          <a:chExt cx="0" cy="0"/>
        </a:xfrm>
      </p:grpSpPr>
      <p:sp>
        <p:nvSpPr>
          <p:cNvPr id="130" name="Google Shape;130;g25a2f2c318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5a2f2c318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5"/>
        <p:cNvGrpSpPr/>
        <p:nvPr/>
      </p:nvGrpSpPr>
      <p:grpSpPr>
        <a:xfrm>
          <a:off x="0" y="0"/>
          <a:ext cx="0" cy="0"/>
          <a:chOff x="0" y="0"/>
          <a:chExt cx="0" cy="0"/>
        </a:xfrm>
      </p:grpSpPr>
      <p:sp>
        <p:nvSpPr>
          <p:cNvPr id="136" name="Google Shape;136;g25a2f2c318d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a2f2c318d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1"/>
        <p:cNvGrpSpPr/>
        <p:nvPr/>
      </p:nvGrpSpPr>
      <p:grpSpPr>
        <a:xfrm>
          <a:off x="0" y="0"/>
          <a:ext cx="0" cy="0"/>
          <a:chOff x="0" y="0"/>
          <a:chExt cx="0" cy="0"/>
        </a:xfrm>
      </p:grpSpPr>
      <p:sp>
        <p:nvSpPr>
          <p:cNvPr id="142" name="Google Shape;142;g25a2f2c318d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25a2f2c318d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49"/>
        <p:cNvGrpSpPr/>
        <p:nvPr/>
      </p:nvGrpSpPr>
      <p:grpSpPr>
        <a:xfrm>
          <a:off x="0" y="0"/>
          <a:ext cx="0" cy="0"/>
          <a:chOff x="0" y="0"/>
          <a:chExt cx="0" cy="0"/>
        </a:xfrm>
      </p:grpSpPr>
      <p:sp>
        <p:nvSpPr>
          <p:cNvPr id="150" name="Google Shape;150;g25a2f2c318d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5a2f2c318d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56"/>
        <p:cNvGrpSpPr/>
        <p:nvPr/>
      </p:nvGrpSpPr>
      <p:grpSpPr>
        <a:xfrm>
          <a:off x="0" y="0"/>
          <a:ext cx="0" cy="0"/>
          <a:chOff x="0" y="0"/>
          <a:chExt cx="0" cy="0"/>
        </a:xfrm>
      </p:grpSpPr>
      <p:sp>
        <p:nvSpPr>
          <p:cNvPr id="157" name="Google Shape;157;g25a2f2c318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5a2f2c318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3"/>
        <p:cNvGrpSpPr/>
        <p:nvPr/>
      </p:nvGrpSpPr>
      <p:grpSpPr>
        <a:xfrm>
          <a:off x="0" y="0"/>
          <a:ext cx="0" cy="0"/>
          <a:chOff x="0" y="0"/>
          <a:chExt cx="0" cy="0"/>
        </a:xfrm>
      </p:grpSpPr>
      <p:sp>
        <p:nvSpPr>
          <p:cNvPr id="164" name="Google Shape;164;g25a2f2c318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25a2f2c318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69"/>
        <p:cNvGrpSpPr/>
        <p:nvPr/>
      </p:nvGrpSpPr>
      <p:grpSpPr>
        <a:xfrm>
          <a:off x="0" y="0"/>
          <a:ext cx="0" cy="0"/>
          <a:chOff x="0" y="0"/>
          <a:chExt cx="0" cy="0"/>
        </a:xfrm>
      </p:grpSpPr>
      <p:sp>
        <p:nvSpPr>
          <p:cNvPr id="170" name="Google Shape;170;g25a2f2c318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5a2f2c318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
        <p:cNvGrpSpPr/>
        <p:nvPr/>
      </p:nvGrpSpPr>
      <p:grpSpPr>
        <a:xfrm>
          <a:off x="0" y="0"/>
          <a:ext cx="0" cy="0"/>
          <a:chOff x="0" y="0"/>
          <a:chExt cx="0" cy="0"/>
        </a:xfrm>
      </p:grpSpPr>
      <p:sp>
        <p:nvSpPr>
          <p:cNvPr id="57" name="Google Shape;5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77"/>
        <p:cNvGrpSpPr/>
        <p:nvPr/>
      </p:nvGrpSpPr>
      <p:grpSpPr>
        <a:xfrm>
          <a:off x="0" y="0"/>
          <a:ext cx="0" cy="0"/>
          <a:chOff x="0" y="0"/>
          <a:chExt cx="0" cy="0"/>
        </a:xfrm>
      </p:grpSpPr>
      <p:sp>
        <p:nvSpPr>
          <p:cNvPr id="178" name="Google Shape;178;g25a2f2c318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25a2f2c318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Associations table, which summarises all the associations mapped to this trait in the GWAS Catalog, and below that, the Studies table which lists all the studies mapped to this trait, together with their sample details.</a:t>
            </a:r>
            <a:endParaRPr lang="en-GB"/>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3"/>
        <p:cNvGrpSpPr/>
        <p:nvPr/>
      </p:nvGrpSpPr>
      <p:grpSpPr>
        <a:xfrm>
          <a:off x="0" y="0"/>
          <a:ext cx="0" cy="0"/>
          <a:chOff x="0" y="0"/>
          <a:chExt cx="0" cy="0"/>
        </a:xfrm>
      </p:grpSpPr>
      <p:sp>
        <p:nvSpPr>
          <p:cNvPr id="184" name="Google Shape;184;g25a2f2c318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25a2f2c318d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89"/>
        <p:cNvGrpSpPr/>
        <p:nvPr/>
      </p:nvGrpSpPr>
      <p:grpSpPr>
        <a:xfrm>
          <a:off x="0" y="0"/>
          <a:ext cx="0" cy="0"/>
          <a:chOff x="0" y="0"/>
          <a:chExt cx="0" cy="0"/>
        </a:xfrm>
      </p:grpSpPr>
      <p:sp>
        <p:nvSpPr>
          <p:cNvPr id="190" name="Google Shape;190;g25a2f2c318d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5a2f2c318d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There are two unique features on the Variant page.</a:t>
            </a:r>
            <a:endParaRPr lang="en-GB"/>
          </a:p>
          <a:p>
            <a:pPr marL="457200" lvl="0" indent="-298450" algn="l" rtl="0">
              <a:spcBef>
                <a:spcPts val="0"/>
              </a:spcBef>
              <a:spcAft>
                <a:spcPts val="0"/>
              </a:spcAft>
              <a:buSzPts val="1100"/>
              <a:buChar char="●"/>
            </a:pPr>
            <a:r>
              <a:rPr lang="en-GB"/>
              <a:t>Trait table</a:t>
            </a:r>
            <a:endParaRPr lang="en-GB"/>
          </a:p>
          <a:p>
            <a:pPr marL="457200" lvl="0" indent="-298450" algn="l" rtl="0">
              <a:spcBef>
                <a:spcPts val="0"/>
              </a:spcBef>
              <a:spcAft>
                <a:spcPts val="0"/>
              </a:spcAft>
              <a:buSzPts val="1100"/>
              <a:buChar char="●"/>
            </a:pPr>
            <a:r>
              <a:rPr lang="en-GB"/>
              <a:t>LD plot</a:t>
            </a:r>
            <a:endParaRPr lang="en-GB"/>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96"/>
        <p:cNvGrpSpPr/>
        <p:nvPr/>
      </p:nvGrpSpPr>
      <p:grpSpPr>
        <a:xfrm>
          <a:off x="0" y="0"/>
          <a:ext cx="0" cy="0"/>
          <a:chOff x="0" y="0"/>
          <a:chExt cx="0" cy="0"/>
        </a:xfrm>
      </p:grpSpPr>
      <p:sp>
        <p:nvSpPr>
          <p:cNvPr id="197" name="Google Shape;197;g25a2f2c318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25a2f2c318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2"/>
        <p:cNvGrpSpPr/>
        <p:nvPr/>
      </p:nvGrpSpPr>
      <p:grpSpPr>
        <a:xfrm>
          <a:off x="0" y="0"/>
          <a:ext cx="0" cy="0"/>
          <a:chOff x="0" y="0"/>
          <a:chExt cx="0" cy="0"/>
        </a:xfrm>
      </p:grpSpPr>
      <p:sp>
        <p:nvSpPr>
          <p:cNvPr id="203" name="Google Shape;203;g25a2f2c318d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5a2f2c318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08"/>
        <p:cNvGrpSpPr/>
        <p:nvPr/>
      </p:nvGrpSpPr>
      <p:grpSpPr>
        <a:xfrm>
          <a:off x="0" y="0"/>
          <a:ext cx="0" cy="0"/>
          <a:chOff x="0" y="0"/>
          <a:chExt cx="0" cy="0"/>
        </a:xfrm>
      </p:grpSpPr>
      <p:sp>
        <p:nvSpPr>
          <p:cNvPr id="209" name="Google Shape;209;g25a2f2c318d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5a2f2c318d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14"/>
        <p:cNvGrpSpPr/>
        <p:nvPr/>
      </p:nvGrpSpPr>
      <p:grpSpPr>
        <a:xfrm>
          <a:off x="0" y="0"/>
          <a:ext cx="0" cy="0"/>
          <a:chOff x="0" y="0"/>
          <a:chExt cx="0" cy="0"/>
        </a:xfrm>
      </p:grpSpPr>
      <p:sp>
        <p:nvSpPr>
          <p:cNvPr id="215" name="Google Shape;215;g25a2f2c318d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5a2f2c318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0"/>
        <p:cNvGrpSpPr/>
        <p:nvPr/>
      </p:nvGrpSpPr>
      <p:grpSpPr>
        <a:xfrm>
          <a:off x="0" y="0"/>
          <a:ext cx="0" cy="0"/>
          <a:chOff x="0" y="0"/>
          <a:chExt cx="0" cy="0"/>
        </a:xfrm>
      </p:grpSpPr>
      <p:sp>
        <p:nvSpPr>
          <p:cNvPr id="221" name="Google Shape;221;g25a2f2c318d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25a2f2c318d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27"/>
        <p:cNvGrpSpPr/>
        <p:nvPr/>
      </p:nvGrpSpPr>
      <p:grpSpPr>
        <a:xfrm>
          <a:off x="0" y="0"/>
          <a:ext cx="0" cy="0"/>
          <a:chOff x="0" y="0"/>
          <a:chExt cx="0" cy="0"/>
        </a:xfrm>
      </p:grpSpPr>
      <p:sp>
        <p:nvSpPr>
          <p:cNvPr id="228" name="Google Shape;228;g25a2f2c318d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25a2f2c318d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234"/>
        <p:cNvGrpSpPr/>
        <p:nvPr/>
      </p:nvGrpSpPr>
      <p:grpSpPr>
        <a:xfrm>
          <a:off x="0" y="0"/>
          <a:ext cx="0" cy="0"/>
          <a:chOff x="0" y="0"/>
          <a:chExt cx="0" cy="0"/>
        </a:xfrm>
      </p:grpSpPr>
      <p:sp>
        <p:nvSpPr>
          <p:cNvPr id="235" name="Google Shape;235;g28d82ab818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28d82ab818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1"/>
        <p:cNvGrpSpPr/>
        <p:nvPr/>
      </p:nvGrpSpPr>
      <p:grpSpPr>
        <a:xfrm>
          <a:off x="0" y="0"/>
          <a:ext cx="0" cy="0"/>
          <a:chOff x="0" y="0"/>
          <a:chExt cx="0" cy="0"/>
        </a:xfrm>
      </p:grpSpPr>
      <p:sp>
        <p:nvSpPr>
          <p:cNvPr id="62" name="Google Shape;62;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 name="Google Shape;63;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67"/>
        <p:cNvGrpSpPr/>
        <p:nvPr/>
      </p:nvGrpSpPr>
      <p:grpSpPr>
        <a:xfrm>
          <a:off x="0" y="0"/>
          <a:ext cx="0" cy="0"/>
          <a:chOff x="0" y="0"/>
          <a:chExt cx="0" cy="0"/>
        </a:xfrm>
      </p:grpSpPr>
      <p:sp>
        <p:nvSpPr>
          <p:cNvPr id="68" name="Google Shape;6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9" name="Google Shape;6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4"/>
        <p:cNvGrpSpPr/>
        <p:nvPr/>
      </p:nvGrpSpPr>
      <p:grpSpPr>
        <a:xfrm>
          <a:off x="0" y="0"/>
          <a:ext cx="0" cy="0"/>
          <a:chOff x="0" y="0"/>
          <a:chExt cx="0" cy="0"/>
        </a:xfrm>
      </p:grpSpPr>
      <p:sp>
        <p:nvSpPr>
          <p:cNvPr id="75" name="Google Shape;7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 name="Google Shape;76;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en-GB"/>
              <a:t>The </a:t>
            </a:r>
            <a:r>
              <a:rPr lang="en-GB" b="1"/>
              <a:t>effect size</a:t>
            </a:r>
            <a:r>
              <a:rPr lang="en-GB"/>
              <a:t> is commonly measured using statistical metrics such as odds ratio (OR) or beta coefficient. The specific metric used depends on the type of trait being studied (binary or continuous) and the analytical method employed.</a:t>
            </a:r>
            <a:endParaRPr lang="en-GB"/>
          </a:p>
          <a:p>
            <a:pPr marL="0" lvl="0" indent="0" algn="l" rtl="0">
              <a:lnSpc>
                <a:spcPct val="100000"/>
              </a:lnSpc>
              <a:spcBef>
                <a:spcPts val="0"/>
              </a:spcBef>
              <a:spcAft>
                <a:spcPts val="0"/>
              </a:spcAft>
              <a:buClr>
                <a:schemeClr val="dk1"/>
              </a:buClr>
              <a:buSzPts val="1100"/>
              <a:buFont typeface="Arial"/>
              <a:buNone/>
            </a:pPr>
          </a:p>
          <a:p>
            <a:pPr marL="457200" lvl="0" indent="-298450" algn="l" rtl="0">
              <a:lnSpc>
                <a:spcPct val="100000"/>
              </a:lnSpc>
              <a:spcBef>
                <a:spcPts val="0"/>
              </a:spcBef>
              <a:spcAft>
                <a:spcPts val="0"/>
              </a:spcAft>
              <a:buSzPts val="1100"/>
              <a:buChar char="●"/>
            </a:pPr>
            <a:r>
              <a:rPr lang="en-GB"/>
              <a:t>For </a:t>
            </a:r>
            <a:r>
              <a:rPr lang="en-GB" b="1"/>
              <a:t>binary traits</a:t>
            </a:r>
            <a:r>
              <a:rPr lang="en-GB"/>
              <a:t> (e.g., presence or absence of a disease), the odds ratio (OR) is often used as a measure of effect size. The odds ratio represents the likelihood of having the trait or disease given the presence of a specific allele or genotype, compared to the likelihood in the absence of that allele or genotype.</a:t>
            </a:r>
            <a:endParaRPr lang="en-GB"/>
          </a:p>
          <a:p>
            <a:pPr marL="0" lvl="0" indent="0" algn="l" rtl="0">
              <a:lnSpc>
                <a:spcPct val="100000"/>
              </a:lnSpc>
              <a:spcBef>
                <a:spcPts val="0"/>
              </a:spcBef>
              <a:spcAft>
                <a:spcPts val="0"/>
              </a:spcAft>
              <a:buClr>
                <a:schemeClr val="dk1"/>
              </a:buClr>
              <a:buSzPts val="1100"/>
              <a:buFont typeface="Arial"/>
              <a:buNone/>
            </a:pPr>
          </a:p>
          <a:p>
            <a:pPr marL="457200" lvl="0" indent="-298450" algn="l" rtl="0">
              <a:lnSpc>
                <a:spcPct val="100000"/>
              </a:lnSpc>
              <a:spcBef>
                <a:spcPts val="0"/>
              </a:spcBef>
              <a:spcAft>
                <a:spcPts val="0"/>
              </a:spcAft>
              <a:buSzPts val="1100"/>
              <a:buChar char="●"/>
            </a:pPr>
            <a:r>
              <a:rPr lang="en-GB"/>
              <a:t>For </a:t>
            </a:r>
            <a:r>
              <a:rPr lang="en-GB" b="1"/>
              <a:t>continuous traits</a:t>
            </a:r>
            <a:r>
              <a:rPr lang="en-GB"/>
              <a:t> (e.g., height, blood pressure), the effect size is typically measured using beta coefficients or regression coefficients. These coefficients estimate the change in the trait value associated with each additional copy of the risk allele.</a:t>
            </a:r>
            <a:endParaRPr lang="en-GB"/>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
        <p:cNvGrpSpPr/>
        <p:nvPr/>
      </p:nvGrpSpPr>
      <p:grpSpPr>
        <a:xfrm>
          <a:off x="0" y="0"/>
          <a:ext cx="0" cy="0"/>
          <a:chOff x="0" y="0"/>
          <a:chExt cx="0" cy="0"/>
        </a:xfrm>
      </p:grpSpPr>
      <p:sp>
        <p:nvSpPr>
          <p:cNvPr id="83" name="Google Shape;8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4" name="Google Shape;8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0"/>
        <p:cNvGrpSpPr/>
        <p:nvPr/>
      </p:nvGrpSpPr>
      <p:grpSpPr>
        <a:xfrm>
          <a:off x="0" y="0"/>
          <a:ext cx="0" cy="0"/>
          <a:chOff x="0" y="0"/>
          <a:chExt cx="0" cy="0"/>
        </a:xfrm>
      </p:grpSpPr>
      <p:sp>
        <p:nvSpPr>
          <p:cNvPr id="91" name="Google Shape;9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 name="Google Shape;92;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8" name="Google Shape;9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2"/>
        <p:cNvGrpSpPr/>
        <p:nvPr/>
      </p:nvGrpSpPr>
      <p:grpSpPr>
        <a:xfrm>
          <a:off x="0" y="0"/>
          <a:ext cx="0" cy="0"/>
          <a:chOff x="0" y="0"/>
          <a:chExt cx="0" cy="0"/>
        </a:xfrm>
      </p:grpSpPr>
      <p:sp>
        <p:nvSpPr>
          <p:cNvPr id="103" name="Google Shape;103;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1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1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23"/>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6" name="Google Shape;46;p23"/>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p:txBody>
      </p:sp>
      <p:sp>
        <p:nvSpPr>
          <p:cNvPr id="47" name="Google Shape;47;p2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2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15"/>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5" name="Google Shape;15;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1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8" name="Google Shape;18;p16"/>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p:txBody>
      </p:sp>
      <p:sp>
        <p:nvSpPr>
          <p:cNvPr id="19" name="Google Shape;19;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1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2" name="Google Shape;22;p17"/>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23" name="Google Shape;23;p17"/>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24" name="Google Shape;24;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1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7" name="Google Shape;27;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19"/>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0" name="Google Shape;30;p19"/>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31" name="Google Shape;31;p1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20"/>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4" name="Google Shape;34;p2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21"/>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8" name="Google Shape;38;p21"/>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21"/>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p:txBody>
      </p:sp>
      <p:sp>
        <p:nvSpPr>
          <p:cNvPr id="40" name="Google Shape;40;p2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22"/>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p:txBody>
      </p:sp>
      <p:sp>
        <p:nvSpPr>
          <p:cNvPr id="43" name="Google Shape;43;p2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p:txBody>
      </p:sp>
      <p:sp>
        <p:nvSpPr>
          <p:cNvPr id="7" name="Google Shape;7;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p:txBody>
      </p:sp>
      <p:sp>
        <p:nvSpPr>
          <p:cNvPr id="8" name="Google Shape;8;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hyperlink" Target="https://www.ebi.ac.uk/gwas/diagram" TargetMode="External"/><Relationship Id="rId1" Type="http://schemas.openxmlformats.org/officeDocument/2006/relationships/hyperlink" Target="https://www.ebi.ac.uk/gwas/" TargetMode="Externa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3.xml"/><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3.xml"/><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3.xml"/><Relationship Id="rId3" Type="http://schemas.openxmlformats.org/officeDocument/2006/relationships/hyperlink" Target="https://www.ebi.ac.uk/training/online/courses/gwas-catalogue-exploring-snp-trait-associations/getting-data-from-gwas-catalog/the-gwas-catalog-api/" TargetMode="External"/><Relationship Id="rId2" Type="http://schemas.openxmlformats.org/officeDocument/2006/relationships/hyperlink" Target="https://www.ebi.ac.uk/gwas/downloads/summary-statistics" TargetMode="External"/><Relationship Id="rId1" Type="http://schemas.openxmlformats.org/officeDocument/2006/relationships/hyperlink" Target="https://www.ebi.ac.uk/gwas/docs/file-downloads"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1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311708" y="744575"/>
            <a:ext cx="8520600" cy="1242107"/>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r>
              <a:rPr lang="en-GB" sz="3800" b="1" dirty="0"/>
              <a:t>GWAS Catalog</a:t>
            </a:r>
            <a:endParaRPr sz="3800" b="1" dirty="0"/>
          </a:p>
        </p:txBody>
      </p:sp>
      <p:sp>
        <p:nvSpPr>
          <p:cNvPr id="55" name="Google Shape;55;p1"/>
          <p:cNvSpPr txBox="1">
            <a:spLocks noGrp="1"/>
          </p:cNvSpPr>
          <p:nvPr>
            <p:ph type="subTitle" idx="1"/>
          </p:nvPr>
        </p:nvSpPr>
        <p:spPr>
          <a:xfrm>
            <a:off x="311708" y="2262389"/>
            <a:ext cx="8520600" cy="792600"/>
          </a:xfrm>
          <a:prstGeom prst="rect">
            <a:avLst/>
          </a:prstGeom>
          <a:noFill/>
          <a:ln>
            <a:noFill/>
          </a:ln>
        </p:spPr>
        <p:txBody>
          <a:bodyPr spcFirstLastPara="1" wrap="square" lIns="91425" tIns="91425" rIns="91425" bIns="91425" anchor="t" anchorCtr="0">
            <a:normAutofit/>
          </a:bodyPr>
          <a:lstStyle/>
          <a:p>
            <a:pPr marL="0" lvl="0" indent="0" algn="ctr" rtl="0">
              <a:lnSpc>
                <a:spcPct val="100000"/>
              </a:lnSpc>
              <a:spcBef>
                <a:spcPts val="0"/>
              </a:spcBef>
              <a:spcAft>
                <a:spcPts val="0"/>
              </a:spcAft>
              <a:buSzPts val="2800"/>
              <a:buNone/>
            </a:pPr>
            <a:r>
              <a:rPr lang="en-GB" dirty="0"/>
              <a:t>Exploring SNP-trait associations</a:t>
            </a:r>
            <a:endParaRPr dirty="0"/>
          </a:p>
        </p:txBody>
      </p:sp>
      <p:sp>
        <p:nvSpPr>
          <p:cNvPr id="4" name="Google Shape;86;p1"/>
          <p:cNvSpPr txBox="1"/>
          <p:nvPr/>
        </p:nvSpPr>
        <p:spPr>
          <a:xfrm>
            <a:off x="2861945" y="3330575"/>
            <a:ext cx="3600450" cy="51054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dirty="0">
                <a:solidFill>
                  <a:schemeClr val="dk1"/>
                </a:solidFill>
              </a:rPr>
              <a:t>Presenter: </a:t>
            </a:r>
            <a:r>
              <a:rPr lang="en-US" sz="1600" i="1" dirty="0">
                <a:solidFill>
                  <a:schemeClr val="dk1"/>
                </a:solidFill>
              </a:rPr>
              <a:t>Nguyen Le </a:t>
            </a:r>
            <a:r>
              <a:rPr lang="en-US" sz="1600" i="1" dirty="0" err="1">
                <a:solidFill>
                  <a:schemeClr val="dk1"/>
                </a:solidFill>
              </a:rPr>
              <a:t>Duc</a:t>
            </a:r>
            <a:r>
              <a:rPr lang="en-US" sz="1600" i="1" dirty="0">
                <a:solidFill>
                  <a:schemeClr val="dk1"/>
                </a:solidFill>
              </a:rPr>
              <a:t> Minh</a:t>
            </a:r>
            <a:endParaRPr sz="1600" i="1" dirty="0">
              <a:latin typeface="Calibri"/>
              <a:ea typeface="Calibri"/>
              <a:cs typeface="Calibri"/>
              <a:sym typeface="Calibri"/>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9"/>
          <p:cNvSpPr txBox="1">
            <a:spLocks noGrp="1"/>
          </p:cNvSpPr>
          <p:nvPr>
            <p:ph type="title"/>
          </p:nvPr>
        </p:nvSpPr>
        <p:spPr>
          <a:xfrm>
            <a:off x="311700" y="64340"/>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b="1"/>
              <a:t>GWAS statistics</a:t>
            </a:r>
            <a:endParaRPr b="1"/>
          </a:p>
        </p:txBody>
      </p:sp>
      <p:sp>
        <p:nvSpPr>
          <p:cNvPr id="107" name="Google Shape;107;p9"/>
          <p:cNvSpPr txBox="1">
            <a:spLocks noGrp="1"/>
          </p:cNvSpPr>
          <p:nvPr>
            <p:ph type="body" idx="1"/>
          </p:nvPr>
        </p:nvSpPr>
        <p:spPr>
          <a:xfrm>
            <a:off x="311785" y="636905"/>
            <a:ext cx="8520430" cy="4401820"/>
          </a:xfrm>
          <a:prstGeom prst="rect">
            <a:avLst/>
          </a:prstGeom>
          <a:noFill/>
          <a:ln>
            <a:noFill/>
          </a:ln>
        </p:spPr>
        <p:txBody>
          <a:bodyPr spcFirstLastPara="1" wrap="square" lIns="91425" tIns="91425" rIns="91425" bIns="91425" anchor="t" anchorCtr="0">
            <a:normAutofit/>
          </a:bodyPr>
          <a:lstStyle/>
          <a:p>
            <a:pPr marL="457200" lvl="0" indent="-349250" algn="l" rtl="0">
              <a:lnSpc>
                <a:spcPct val="160000"/>
              </a:lnSpc>
              <a:spcBef>
                <a:spcPts val="0"/>
              </a:spcBef>
              <a:spcAft>
                <a:spcPts val="0"/>
              </a:spcAft>
              <a:buSzPts val="1900"/>
              <a:buChar char="●"/>
            </a:pPr>
            <a:r>
              <a:rPr lang="en-GB"/>
              <a:t>P-value and p-value adjustment are used to indicate the significance of the difference in frequency of the allele (SNPs) examined between cases and controls - the probability that the allele is likely to be associated with the trait.</a:t>
            </a:r>
          </a:p>
          <a:p>
            <a:pPr marL="457200" lvl="0" indent="-349250" algn="l" rtl="0">
              <a:lnSpc>
                <a:spcPct val="160000"/>
              </a:lnSpc>
              <a:spcBef>
                <a:spcPts val="0"/>
              </a:spcBef>
              <a:spcAft>
                <a:spcPts val="0"/>
              </a:spcAft>
              <a:buSzPts val="1900"/>
              <a:buChar char="●"/>
            </a:pPr>
            <a:r>
              <a:rPr lang="en-GB"/>
              <a:t>The </a:t>
            </a:r>
            <a:r>
              <a:rPr lang="en-GB" i="1"/>
              <a:t>Manhattan plot</a:t>
            </a:r>
            <a:r>
              <a:rPr lang="en-GB"/>
              <a:t> in GWAS displays the strength of association between an allele and a trait by representing the negative logarithm of the p-value against the genomic position. It provides a visual representation of the probability that the allele is linked to the trait, with higher values indicating stronger associations.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0"/>
          <p:cNvSpPr txBox="1">
            <a:spLocks noGrp="1"/>
          </p:cNvSpPr>
          <p:nvPr>
            <p:ph type="title"/>
          </p:nvPr>
        </p:nvSpPr>
        <p:spPr>
          <a:xfrm>
            <a:off x="312095" y="-10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GB" sz="2420" b="1"/>
              <a:t>The importance of GWAS Catalog</a:t>
            </a:r>
            <a:endParaRPr sz="2420" b="1"/>
          </a:p>
        </p:txBody>
      </p:sp>
      <p:sp>
        <p:nvSpPr>
          <p:cNvPr id="113" name="Google Shape;113;p10"/>
          <p:cNvSpPr txBox="1">
            <a:spLocks noGrp="1"/>
          </p:cNvSpPr>
          <p:nvPr>
            <p:ph type="body" idx="1"/>
          </p:nvPr>
        </p:nvSpPr>
        <p:spPr>
          <a:xfrm>
            <a:off x="312420" y="572770"/>
            <a:ext cx="8520430" cy="4486275"/>
          </a:xfrm>
          <a:prstGeom prst="rect">
            <a:avLst/>
          </a:prstGeom>
          <a:noFill/>
          <a:ln>
            <a:noFill/>
          </a:ln>
        </p:spPr>
        <p:txBody>
          <a:bodyPr spcFirstLastPara="1" wrap="square" lIns="91425" tIns="91425" rIns="91425" bIns="91425" anchor="t" anchorCtr="0">
            <a:normAutofit/>
          </a:bodyPr>
          <a:lstStyle/>
          <a:p>
            <a:pPr marL="457200" lvl="0" indent="-368300" algn="l" rtl="0">
              <a:lnSpc>
                <a:spcPct val="200000"/>
              </a:lnSpc>
              <a:spcBef>
                <a:spcPts val="0"/>
              </a:spcBef>
              <a:spcAft>
                <a:spcPts val="0"/>
              </a:spcAft>
              <a:buSzPts val="2200"/>
              <a:buChar char="●"/>
            </a:pPr>
            <a:r>
              <a:rPr lang="en-GB" sz="2000"/>
              <a:t>Investigating links between genotype and phenotype - an effective method of identifying association between chromosomal regions (loci) and traits.</a:t>
            </a:r>
            <a:endParaRPr sz="2000"/>
          </a:p>
          <a:p>
            <a:pPr marL="457200" lvl="0" indent="-368300" algn="l" rtl="0">
              <a:lnSpc>
                <a:spcPct val="200000"/>
              </a:lnSpc>
              <a:spcBef>
                <a:spcPts val="0"/>
              </a:spcBef>
              <a:spcAft>
                <a:spcPts val="0"/>
              </a:spcAft>
              <a:buSzPts val="2200"/>
              <a:buChar char="●"/>
            </a:pPr>
            <a:r>
              <a:rPr lang="en-GB" sz="2000"/>
              <a:t>Identifying loci associated with complex multifactorial diseases and is able to detect relatively small genetic effects.</a:t>
            </a:r>
            <a:endParaRPr sz="2000"/>
          </a:p>
          <a:p>
            <a:pPr marL="457200" lvl="0" indent="-368300" algn="l" rtl="0">
              <a:lnSpc>
                <a:spcPct val="200000"/>
              </a:lnSpc>
              <a:spcBef>
                <a:spcPts val="0"/>
              </a:spcBef>
              <a:spcAft>
                <a:spcPts val="0"/>
              </a:spcAft>
              <a:buSzPts val="2200"/>
              <a:buChar char="●"/>
            </a:pPr>
            <a:r>
              <a:rPr lang="en-GB" sz="2000"/>
              <a:t>The necessary of storing GWAS studies and associations data for scientific community.</a:t>
            </a:r>
            <a:endParaRPr sz="2000"/>
          </a:p>
        </p:txBody>
      </p:sp>
      <p:sp>
        <p:nvSpPr>
          <p:cNvPr id="114" name="Google Shape;114;p10"/>
          <p:cNvSpPr txBox="1"/>
          <p:nvPr/>
        </p:nvSpPr>
        <p:spPr>
          <a:xfrm>
            <a:off x="6244590" y="4658360"/>
            <a:ext cx="2819400" cy="3968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1" u="none" strike="noStrike" cap="none">
                <a:solidFill>
                  <a:srgbClr val="000000"/>
                </a:solidFill>
                <a:latin typeface="Arial"/>
                <a:ea typeface="Arial"/>
                <a:cs typeface="Arial"/>
                <a:sym typeface="Arial"/>
              </a:rPr>
              <a:t>https://www.ebi.ac.uk/</a:t>
            </a:r>
            <a:endParaRPr sz="1400" b="0" i="1"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11"/>
          <p:cNvSpPr txBox="1">
            <a:spLocks noGrp="1"/>
          </p:cNvSpPr>
          <p:nvPr>
            <p:ph type="title"/>
          </p:nvPr>
        </p:nvSpPr>
        <p:spPr>
          <a:xfrm>
            <a:off x="311713" y="23267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GB" sz="2420" b="1"/>
              <a:t>The origin of GWAS data</a:t>
            </a:r>
            <a:endParaRPr sz="2420" b="1"/>
          </a:p>
        </p:txBody>
      </p:sp>
      <p:pic>
        <p:nvPicPr>
          <p:cNvPr id="120" name="Google Shape;120;p11"/>
          <p:cNvPicPr preferRelativeResize="0"/>
          <p:nvPr/>
        </p:nvPicPr>
        <p:blipFill rotWithShape="1">
          <a:blip r:embed="rId1"/>
          <a:srcRect/>
          <a:stretch>
            <a:fillRect/>
          </a:stretch>
        </p:blipFill>
        <p:spPr>
          <a:xfrm>
            <a:off x="481000" y="1038775"/>
            <a:ext cx="8181975" cy="3619500"/>
          </a:xfrm>
          <a:prstGeom prst="rect">
            <a:avLst/>
          </a:prstGeom>
          <a:noFill/>
          <a:ln>
            <a:noFill/>
          </a:ln>
        </p:spPr>
      </p:pic>
      <p:sp>
        <p:nvSpPr>
          <p:cNvPr id="121" name="Google Shape;121;p11"/>
          <p:cNvSpPr txBox="1"/>
          <p:nvPr/>
        </p:nvSpPr>
        <p:spPr>
          <a:xfrm>
            <a:off x="6359525" y="4743450"/>
            <a:ext cx="2691130" cy="396875"/>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GB" sz="1400" b="0" i="1" u="none" strike="noStrike" cap="none">
                <a:solidFill>
                  <a:srgbClr val="000000"/>
                </a:solidFill>
                <a:latin typeface="Arial"/>
                <a:ea typeface="Arial"/>
                <a:cs typeface="Arial"/>
                <a:sym typeface="Arial"/>
              </a:rPr>
              <a:t>https://www.ebi.ac.uk/</a:t>
            </a:r>
            <a:endParaRPr sz="1400" b="0" i="1"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12"/>
          <p:cNvSpPr txBox="1">
            <a:spLocks noGrp="1"/>
          </p:cNvSpPr>
          <p:nvPr>
            <p:ph type="title"/>
          </p:nvPr>
        </p:nvSpPr>
        <p:spPr>
          <a:xfrm>
            <a:off x="311785" y="0"/>
            <a:ext cx="8520430" cy="49911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ts val="990"/>
              <a:buNone/>
            </a:pPr>
            <a:r>
              <a:rPr lang="en-GB" sz="2420" b="1" dirty="0"/>
              <a:t>Eligibility Criteria</a:t>
            </a:r>
            <a:endParaRPr sz="2420" b="1" dirty="0"/>
          </a:p>
        </p:txBody>
      </p:sp>
      <p:sp>
        <p:nvSpPr>
          <p:cNvPr id="127" name="Google Shape;127;p12"/>
          <p:cNvSpPr txBox="1">
            <a:spLocks noGrp="1"/>
          </p:cNvSpPr>
          <p:nvPr>
            <p:ph type="body" idx="1"/>
          </p:nvPr>
        </p:nvSpPr>
        <p:spPr>
          <a:xfrm>
            <a:off x="311785" y="605790"/>
            <a:ext cx="8520430" cy="4273550"/>
          </a:xfrm>
          <a:prstGeom prst="rect">
            <a:avLst/>
          </a:prstGeom>
          <a:noFill/>
          <a:ln>
            <a:noFill/>
          </a:ln>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GB" sz="1700"/>
              <a:t>Genome wide array or sequencing-based genotyping and analysis of </a:t>
            </a:r>
            <a:r>
              <a:rPr lang="en-GB" sz="1700" b="1"/>
              <a:t>100,000+</a:t>
            </a:r>
            <a:r>
              <a:rPr lang="en-GB" sz="1700"/>
              <a:t> pre-QC SNPs selected to tag variation across the genome.</a:t>
            </a:r>
            <a:endParaRPr lang="en-GB" sz="1700"/>
          </a:p>
          <a:p>
            <a:pPr marL="457200" lvl="0" indent="-342900" algn="l" rtl="0">
              <a:lnSpc>
                <a:spcPct val="150000"/>
              </a:lnSpc>
              <a:spcBef>
                <a:spcPts val="0"/>
              </a:spcBef>
              <a:spcAft>
                <a:spcPts val="0"/>
              </a:spcAft>
              <a:buSzPts val="1800"/>
              <a:buChar char="●"/>
            </a:pPr>
            <a:r>
              <a:rPr lang="en-GB" sz="1700"/>
              <a:t>GWAS data from published studies which are incorporated into new GWAS analyses are eligible.</a:t>
            </a:r>
            <a:endParaRPr lang="en-GB" sz="1700"/>
          </a:p>
          <a:p>
            <a:pPr marL="457200" lvl="0" indent="-342900" algn="l" rtl="0">
              <a:lnSpc>
                <a:spcPct val="150000"/>
              </a:lnSpc>
              <a:spcBef>
                <a:spcPts val="0"/>
              </a:spcBef>
              <a:spcAft>
                <a:spcPts val="0"/>
              </a:spcAft>
              <a:buSzPts val="1800"/>
              <a:buChar char="●"/>
            </a:pPr>
            <a:r>
              <a:rPr lang="en-GB" sz="1700"/>
              <a:t>Arrays include sufficient genome-wide coverage.</a:t>
            </a:r>
            <a:endParaRPr lang="en-GB" sz="1700"/>
          </a:p>
          <a:p>
            <a:pPr marL="0" lvl="0" indent="0" algn="l" rtl="0">
              <a:lnSpc>
                <a:spcPct val="150000"/>
              </a:lnSpc>
              <a:spcBef>
                <a:spcPts val="1200"/>
              </a:spcBef>
              <a:spcAft>
                <a:spcPts val="0"/>
              </a:spcAft>
              <a:buSzPts val="1800"/>
              <a:buNone/>
            </a:pPr>
            <a:r>
              <a:rPr lang="en-GB" sz="1700"/>
              <a:t>For each of these studies, variant-trait associations are included if:</a:t>
            </a:r>
            <a:endParaRPr lang="en-GB" sz="1700"/>
          </a:p>
          <a:p>
            <a:pPr marL="457200" lvl="0" indent="-342900" algn="l" rtl="0">
              <a:lnSpc>
                <a:spcPct val="150000"/>
              </a:lnSpc>
              <a:spcBef>
                <a:spcPts val="1200"/>
              </a:spcBef>
              <a:spcAft>
                <a:spcPts val="0"/>
              </a:spcAft>
              <a:buSzPts val="1800"/>
              <a:buChar char="●"/>
            </a:pPr>
            <a:r>
              <a:rPr lang="en-GB" sz="1700"/>
              <a:t>P-value &lt; </a:t>
            </a:r>
            <a:r>
              <a:rPr lang="en-GB" sz="1700" b="1"/>
              <a:t>1.0 x 10</a:t>
            </a:r>
            <a:r>
              <a:rPr lang="en-GB" sz="1700" b="1" baseline="30000"/>
              <a:t>-5</a:t>
            </a:r>
            <a:r>
              <a:rPr lang="en-GB" sz="1700"/>
              <a:t> in the overall (initial GWAS + replication) population</a:t>
            </a:r>
            <a:endParaRPr sz="1700">
              <a:solidFill>
                <a:schemeClr val="dk1"/>
              </a:solidFill>
            </a:endParaRPr>
          </a:p>
          <a:p>
            <a:pPr marL="457200" lvl="0" indent="-342900" algn="l" rtl="0">
              <a:lnSpc>
                <a:spcPct val="150000"/>
              </a:lnSpc>
              <a:spcBef>
                <a:spcPts val="0"/>
              </a:spcBef>
              <a:spcAft>
                <a:spcPts val="0"/>
              </a:spcAft>
              <a:buSzPts val="1800"/>
              <a:buChar char="●"/>
            </a:pPr>
            <a:r>
              <a:rPr lang="en-GB" sz="1700"/>
              <a:t>The most significant variant from each independent locus is extracted</a:t>
            </a:r>
            <a:endParaRPr lang="en-GB" sz="1700"/>
          </a:p>
        </p:txBody>
      </p:sp>
      <p:sp>
        <p:nvSpPr>
          <p:cNvPr id="128" name="Google Shape;128;p12"/>
          <p:cNvSpPr txBox="1"/>
          <p:nvPr/>
        </p:nvSpPr>
        <p:spPr>
          <a:xfrm>
            <a:off x="4601845" y="4509770"/>
            <a:ext cx="4230370" cy="3657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0" i="1" u="none" strike="noStrike" cap="none">
                <a:solidFill>
                  <a:srgbClr val="000000"/>
                </a:solidFill>
                <a:latin typeface="Arial"/>
                <a:ea typeface="Arial"/>
                <a:cs typeface="Arial"/>
                <a:sym typeface="Arial"/>
              </a:rPr>
              <a:t>https://www.ebi.ac.uk/gwas/docs/methods/criteria</a:t>
            </a:r>
            <a:endParaRPr sz="1200" b="0" i="1"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5a2f2c318d_0_0"/>
          <p:cNvSpPr txBox="1">
            <a:spLocks noGrp="1"/>
          </p:cNvSpPr>
          <p:nvPr>
            <p:ph type="title"/>
          </p:nvPr>
        </p:nvSpPr>
        <p:spPr>
          <a:xfrm>
            <a:off x="311700" y="999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20" b="1"/>
              <a:t>GWAS Catalog: Types of data</a:t>
            </a:r>
            <a:endParaRPr sz="2420" b="1"/>
          </a:p>
        </p:txBody>
      </p:sp>
      <p:pic>
        <p:nvPicPr>
          <p:cNvPr id="134" name="Google Shape;134;g25a2f2c318d_0_0"/>
          <p:cNvPicPr preferRelativeResize="0"/>
          <p:nvPr/>
        </p:nvPicPr>
        <p:blipFill>
          <a:blip r:embed="rId1"/>
          <a:stretch>
            <a:fillRect/>
          </a:stretch>
        </p:blipFill>
        <p:spPr>
          <a:xfrm>
            <a:off x="1584775" y="672675"/>
            <a:ext cx="6603674" cy="4373875"/>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g25a2f2c318d_0_6"/>
          <p:cNvSpPr txBox="1">
            <a:spLocks noGrp="1"/>
          </p:cNvSpPr>
          <p:nvPr>
            <p:ph type="title"/>
          </p:nvPr>
        </p:nvSpPr>
        <p:spPr>
          <a:xfrm>
            <a:off x="311700" y="1265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b="1"/>
              <a:t>Accessing and navigating the GWAS Catalog</a:t>
            </a:r>
            <a:endParaRPr sz="2400" b="1"/>
          </a:p>
        </p:txBody>
      </p:sp>
      <p:sp>
        <p:nvSpPr>
          <p:cNvPr id="140" name="Google Shape;140;g25a2f2c318d_0_6"/>
          <p:cNvSpPr txBox="1">
            <a:spLocks noGrp="1"/>
          </p:cNvSpPr>
          <p:nvPr>
            <p:ph type="body" idx="1"/>
          </p:nvPr>
        </p:nvSpPr>
        <p:spPr>
          <a:xfrm>
            <a:off x="119450" y="822825"/>
            <a:ext cx="8865300" cy="4087500"/>
          </a:xfrm>
          <a:prstGeom prst="rect">
            <a:avLst/>
          </a:prstGeom>
        </p:spPr>
        <p:txBody>
          <a:bodyPr spcFirstLastPara="1" wrap="square" lIns="91425" tIns="91425" rIns="91425" bIns="91425" anchor="t" anchorCtr="0">
            <a:normAutofit/>
          </a:bodyPr>
          <a:lstStyle/>
          <a:p>
            <a:pPr marL="457200" lvl="0" indent="-355600" algn="l" rtl="0">
              <a:lnSpc>
                <a:spcPct val="200000"/>
              </a:lnSpc>
              <a:spcBef>
                <a:spcPts val="0"/>
              </a:spcBef>
              <a:spcAft>
                <a:spcPts val="0"/>
              </a:spcAft>
              <a:buSzPts val="2000"/>
              <a:buChar char="●"/>
            </a:pPr>
            <a:r>
              <a:rPr lang="en-GB" sz="2000"/>
              <a:t>Search interface on “</a:t>
            </a:r>
            <a:r>
              <a:rPr lang="en-GB" sz="2000" u="sng">
                <a:solidFill>
                  <a:schemeClr val="hlink"/>
                </a:solidFill>
                <a:hlinkClick r:id="rId1"/>
              </a:rPr>
              <a:t>https://www.ebi.ac.uk/gwas/</a:t>
            </a:r>
            <a:r>
              <a:rPr lang="en-GB" sz="2000"/>
              <a:t>” website.</a:t>
            </a:r>
            <a:endParaRPr sz="2000"/>
          </a:p>
          <a:p>
            <a:pPr marL="457200" lvl="0" indent="-355600" algn="l" rtl="0">
              <a:lnSpc>
                <a:spcPct val="200000"/>
              </a:lnSpc>
              <a:spcBef>
                <a:spcPts val="0"/>
              </a:spcBef>
              <a:spcAft>
                <a:spcPts val="0"/>
              </a:spcAft>
              <a:buSzPts val="2000"/>
              <a:buChar char="●"/>
            </a:pPr>
            <a:r>
              <a:rPr lang="en-GB" sz="2000"/>
              <a:t>Downloading the entire catalog.</a:t>
            </a:r>
            <a:endParaRPr sz="2000"/>
          </a:p>
          <a:p>
            <a:pPr marL="457200" lvl="0" indent="-355600" algn="l" rtl="0">
              <a:lnSpc>
                <a:spcPct val="200000"/>
              </a:lnSpc>
              <a:spcBef>
                <a:spcPts val="0"/>
              </a:spcBef>
              <a:spcAft>
                <a:spcPts val="0"/>
              </a:spcAft>
              <a:buSzPts val="2000"/>
              <a:buChar char="●"/>
            </a:pPr>
            <a:r>
              <a:rPr lang="en-GB" sz="2000"/>
              <a:t>Interactive karyotype diagram “</a:t>
            </a:r>
            <a:r>
              <a:rPr lang="en-GB" sz="2000" u="sng">
                <a:solidFill>
                  <a:schemeClr val="hlink"/>
                </a:solidFill>
                <a:hlinkClick r:id="rId2"/>
              </a:rPr>
              <a:t>https://www.ebi.ac.uk/gwas/diagram</a:t>
            </a:r>
            <a:r>
              <a:rPr lang="en-GB" sz="2000"/>
              <a:t>”</a:t>
            </a:r>
            <a:endParaRPr sz="2000"/>
          </a:p>
          <a:p>
            <a:pPr marL="457200" lvl="0" indent="-355600" algn="l" rtl="0">
              <a:lnSpc>
                <a:spcPct val="200000"/>
              </a:lnSpc>
              <a:spcBef>
                <a:spcPts val="0"/>
              </a:spcBef>
              <a:spcAft>
                <a:spcPts val="0"/>
              </a:spcAft>
              <a:buSzPts val="2000"/>
              <a:buChar char="●"/>
            </a:pPr>
            <a:r>
              <a:rPr lang="en-GB" sz="2000"/>
              <a:t>Programmatic access via ebi ‘s RESTful API.</a:t>
            </a:r>
            <a:endParaRPr sz="2000"/>
          </a:p>
          <a:p>
            <a:pPr marL="0" lvl="0" indent="0" algn="l" rtl="0">
              <a:spcBef>
                <a:spcPts val="0"/>
              </a:spcBef>
              <a:spcAft>
                <a:spcPts val="0"/>
              </a:spcAft>
              <a:buNone/>
            </a:p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g25a2f2c318d_0_14"/>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sz="2400" b="1"/>
              <a:t>Searching the GWAS Catalog</a:t>
            </a:r>
            <a:endParaRPr sz="2400" b="1"/>
          </a:p>
        </p:txBody>
      </p:sp>
      <p:sp>
        <p:nvSpPr>
          <p:cNvPr id="146" name="Google Shape;146;g25a2f2c318d_0_14"/>
          <p:cNvSpPr txBox="1">
            <a:spLocks noGrp="1"/>
          </p:cNvSpPr>
          <p:nvPr>
            <p:ph type="body" idx="1"/>
          </p:nvPr>
        </p:nvSpPr>
        <p:spPr>
          <a:xfrm>
            <a:off x="199075" y="2763675"/>
            <a:ext cx="8633100" cy="1940100"/>
          </a:xfrm>
          <a:prstGeom prst="rect">
            <a:avLst/>
          </a:prstGeom>
        </p:spPr>
        <p:txBody>
          <a:bodyPr spcFirstLastPara="1" wrap="square" lIns="91425" tIns="91425" rIns="91425" bIns="91425" anchor="t" anchorCtr="0">
            <a:normAutofit lnSpcReduction="10000"/>
          </a:bodyPr>
          <a:lstStyle/>
          <a:p>
            <a:pPr marL="457200" lvl="0" indent="-311150" algn="l" rtl="0">
              <a:spcBef>
                <a:spcPts val="1200"/>
              </a:spcBef>
              <a:spcAft>
                <a:spcPts val="0"/>
              </a:spcAft>
              <a:buClr>
                <a:schemeClr val="dk1"/>
              </a:buClr>
              <a:buSzPts val="1300"/>
              <a:buChar char="●"/>
            </a:pPr>
            <a:r>
              <a:rPr lang="en-GB" sz="2000"/>
              <a:t>a trait or its synonym (traits are ontology indexed)</a:t>
            </a:r>
            <a:endParaRPr sz="2000"/>
          </a:p>
          <a:p>
            <a:pPr marL="457200" lvl="0" indent="-311150" algn="l" rtl="0">
              <a:spcBef>
                <a:spcPts val="0"/>
              </a:spcBef>
              <a:spcAft>
                <a:spcPts val="0"/>
              </a:spcAft>
              <a:buClr>
                <a:schemeClr val="dk1"/>
              </a:buClr>
              <a:buSzPts val="1300"/>
              <a:buChar char="●"/>
            </a:pPr>
            <a:r>
              <a:rPr lang="en-GB" sz="2000"/>
              <a:t>a variant e.g. rsID</a:t>
            </a:r>
            <a:endParaRPr sz="2000"/>
          </a:p>
          <a:p>
            <a:pPr marL="457200" lvl="0" indent="-311150" algn="l" rtl="0">
              <a:spcBef>
                <a:spcPts val="0"/>
              </a:spcBef>
              <a:spcAft>
                <a:spcPts val="0"/>
              </a:spcAft>
              <a:buClr>
                <a:schemeClr val="dk1"/>
              </a:buClr>
              <a:buSzPts val="1300"/>
              <a:buChar char="●"/>
            </a:pPr>
            <a:r>
              <a:rPr lang="en-GB" sz="2000"/>
              <a:t>a gene</a:t>
            </a:r>
            <a:endParaRPr sz="2000"/>
          </a:p>
          <a:p>
            <a:pPr marL="457200" lvl="0" indent="-311150" algn="l" rtl="0">
              <a:spcBef>
                <a:spcPts val="0"/>
              </a:spcBef>
              <a:spcAft>
                <a:spcPts val="0"/>
              </a:spcAft>
              <a:buClr>
                <a:schemeClr val="dk1"/>
              </a:buClr>
              <a:buSzPts val="1300"/>
              <a:buChar char="●"/>
            </a:pPr>
            <a:r>
              <a:rPr lang="en-GB" sz="2000"/>
              <a:t>a genomic location/region</a:t>
            </a:r>
            <a:endParaRPr sz="2000"/>
          </a:p>
          <a:p>
            <a:pPr marL="457200" lvl="0" indent="-311150" algn="l" rtl="0">
              <a:spcBef>
                <a:spcPts val="0"/>
              </a:spcBef>
              <a:spcAft>
                <a:spcPts val="0"/>
              </a:spcAft>
              <a:buClr>
                <a:schemeClr val="dk1"/>
              </a:buClr>
              <a:buSzPts val="1300"/>
              <a:buChar char="●"/>
            </a:pPr>
            <a:r>
              <a:rPr lang="en-GB" sz="2000"/>
              <a:t>publication details i.e. title, author or PubMed ID</a:t>
            </a:r>
            <a:endParaRPr sz="2000"/>
          </a:p>
        </p:txBody>
      </p:sp>
      <p:sp>
        <p:nvSpPr>
          <p:cNvPr id="147" name="Google Shape;147;g25a2f2c318d_0_14"/>
          <p:cNvSpPr txBox="1"/>
          <p:nvPr/>
        </p:nvSpPr>
        <p:spPr>
          <a:xfrm>
            <a:off x="5374005" y="4703445"/>
            <a:ext cx="3458210" cy="3968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i="1"/>
              <a:t>https://www.ebi.ac.uk/gwas/search</a:t>
            </a:r>
            <a:endParaRPr i="1"/>
          </a:p>
        </p:txBody>
      </p:sp>
      <p:pic>
        <p:nvPicPr>
          <p:cNvPr id="148" name="Google Shape;148;g25a2f2c318d_0_14"/>
          <p:cNvPicPr preferRelativeResize="0"/>
          <p:nvPr/>
        </p:nvPicPr>
        <p:blipFill>
          <a:blip r:embed="rId1"/>
          <a:stretch>
            <a:fillRect/>
          </a:stretch>
        </p:blipFill>
        <p:spPr>
          <a:xfrm>
            <a:off x="614713" y="712475"/>
            <a:ext cx="7914575" cy="1940000"/>
          </a:xfrm>
          <a:prstGeom prst="rect">
            <a:avLst/>
          </a:prstGeom>
          <a:noFill/>
          <a:ln>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g25a2f2c318d_0_24"/>
          <p:cNvSpPr txBox="1">
            <a:spLocks noGrp="1"/>
          </p:cNvSpPr>
          <p:nvPr>
            <p:ph type="title"/>
          </p:nvPr>
        </p:nvSpPr>
        <p:spPr>
          <a:xfrm>
            <a:off x="311700" y="7601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20" b="1"/>
              <a:t>The Publication page</a:t>
            </a:r>
            <a:endParaRPr sz="2420" b="1"/>
          </a:p>
        </p:txBody>
      </p:sp>
      <p:sp>
        <p:nvSpPr>
          <p:cNvPr id="154" name="Google Shape;154;g25a2f2c318d_0_24"/>
          <p:cNvSpPr txBox="1">
            <a:spLocks noGrp="1"/>
          </p:cNvSpPr>
          <p:nvPr>
            <p:ph type="body" idx="1"/>
          </p:nvPr>
        </p:nvSpPr>
        <p:spPr>
          <a:xfrm>
            <a:off x="311785" y="744855"/>
            <a:ext cx="8520430" cy="4306570"/>
          </a:xfrm>
          <a:prstGeom prst="rect">
            <a:avLst/>
          </a:prstGeom>
        </p:spPr>
        <p:txBody>
          <a:bodyPr spcFirstLastPara="1" wrap="square" lIns="91425" tIns="91425" rIns="91425" bIns="91425" anchor="t" anchorCtr="0">
            <a:normAutofit/>
          </a:bodyPr>
          <a:lstStyle/>
          <a:p>
            <a:pPr marL="285750" lvl="0" indent="-285750" algn="l" rtl="0">
              <a:spcBef>
                <a:spcPts val="0"/>
              </a:spcBef>
              <a:spcAft>
                <a:spcPts val="0"/>
              </a:spcAft>
              <a:buFont typeface="Arial" panose="02080604020202020204" pitchFamily="34" charset="0"/>
              <a:buChar char="•"/>
            </a:pPr>
            <a:r>
              <a:rPr lang="en-GB"/>
              <a:t>To access the Catalog entry for a specific publication, the best search term to use is the PubMed ID.</a:t>
            </a:r>
            <a:endParaRPr lang="en-GB"/>
          </a:p>
        </p:txBody>
      </p:sp>
      <p:pic>
        <p:nvPicPr>
          <p:cNvPr id="155" name="Google Shape;155;g25a2f2c318d_0_24"/>
          <p:cNvPicPr preferRelativeResize="0"/>
          <p:nvPr/>
        </p:nvPicPr>
        <p:blipFill>
          <a:blip r:embed="rId1"/>
          <a:stretch>
            <a:fillRect/>
          </a:stretch>
        </p:blipFill>
        <p:spPr>
          <a:xfrm>
            <a:off x="1320500" y="1564247"/>
            <a:ext cx="6503000" cy="3486349"/>
          </a:xfrm>
          <a:prstGeom prst="rect">
            <a:avLst/>
          </a:prstGeom>
          <a:noFill/>
          <a:ln>
            <a:noFill/>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g25a2f2c318d_0_31"/>
          <p:cNvSpPr txBox="1">
            <a:spLocks noGrp="1"/>
          </p:cNvSpPr>
          <p:nvPr>
            <p:ph type="title"/>
          </p:nvPr>
        </p:nvSpPr>
        <p:spPr>
          <a:xfrm>
            <a:off x="311700" y="999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20" b="1"/>
              <a:t>The Study page (1)</a:t>
            </a:r>
            <a:endParaRPr sz="2420" b="1"/>
          </a:p>
        </p:txBody>
      </p:sp>
      <p:sp>
        <p:nvSpPr>
          <p:cNvPr id="161" name="Google Shape;161;g25a2f2c318d_0_31"/>
          <p:cNvSpPr txBox="1">
            <a:spLocks noGrp="1"/>
          </p:cNvSpPr>
          <p:nvPr>
            <p:ph type="body" idx="1"/>
          </p:nvPr>
        </p:nvSpPr>
        <p:spPr>
          <a:xfrm>
            <a:off x="311700" y="672650"/>
            <a:ext cx="8520600" cy="4277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a:t>Where a publication includes more than one GWAS, each separate GWAS is included as a separate Study.</a:t>
            </a:r>
            <a:endParaRPr lang="en-GB"/>
          </a:p>
        </p:txBody>
      </p:sp>
      <p:pic>
        <p:nvPicPr>
          <p:cNvPr id="162" name="Google Shape;162;g25a2f2c318d_0_31"/>
          <p:cNvPicPr preferRelativeResize="0"/>
          <p:nvPr/>
        </p:nvPicPr>
        <p:blipFill>
          <a:blip r:embed="rId1"/>
          <a:stretch>
            <a:fillRect/>
          </a:stretch>
        </p:blipFill>
        <p:spPr>
          <a:xfrm>
            <a:off x="1147975" y="1437475"/>
            <a:ext cx="6848051" cy="3626375"/>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pic>
        <p:nvPicPr>
          <p:cNvPr id="167" name="Google Shape;167;g25a2f2c318d_0_37"/>
          <p:cNvPicPr preferRelativeResize="0"/>
          <p:nvPr/>
        </p:nvPicPr>
        <p:blipFill>
          <a:blip r:embed="rId1"/>
          <a:stretch>
            <a:fillRect/>
          </a:stretch>
        </p:blipFill>
        <p:spPr>
          <a:xfrm>
            <a:off x="719888" y="672650"/>
            <a:ext cx="7704226" cy="4350224"/>
          </a:xfrm>
          <a:prstGeom prst="rect">
            <a:avLst/>
          </a:prstGeom>
          <a:noFill/>
          <a:ln>
            <a:noFill/>
          </a:ln>
        </p:spPr>
      </p:pic>
      <p:sp>
        <p:nvSpPr>
          <p:cNvPr id="168" name="Google Shape;168;g25a2f2c318d_0_37"/>
          <p:cNvSpPr txBox="1">
            <a:spLocks noGrp="1"/>
          </p:cNvSpPr>
          <p:nvPr>
            <p:ph type="title"/>
          </p:nvPr>
        </p:nvSpPr>
        <p:spPr>
          <a:xfrm>
            <a:off x="311700" y="999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20" b="1"/>
              <a:t>The Study page (2)</a:t>
            </a:r>
            <a:endParaRPr sz="2420" b="1"/>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311700" y="234515"/>
            <a:ext cx="8520600" cy="572700"/>
          </a:xfrm>
        </p:spPr>
        <p:txBody>
          <a:bodyPr>
            <a:normAutofit fontScale="90000"/>
          </a:bodyPr>
          <a:lstStyle/>
          <a:p>
            <a:r>
              <a:rPr lang="en-US" b="1" dirty="0" smtClean="0"/>
              <a:t>Content</a:t>
            </a:r>
            <a:endParaRPr lang="en-US" b="1" dirty="0" smtClean="0"/>
          </a:p>
        </p:txBody>
      </p:sp>
      <p:sp>
        <p:nvSpPr>
          <p:cNvPr id="4" name="Text Placeholder 3"/>
          <p:cNvSpPr>
            <a:spLocks noGrp="1"/>
          </p:cNvSpPr>
          <p:nvPr>
            <p:ph type="body" idx="1"/>
          </p:nvPr>
        </p:nvSpPr>
        <p:spPr>
          <a:xfrm>
            <a:off x="311700" y="1092016"/>
            <a:ext cx="8520600" cy="3861531"/>
          </a:xfrm>
        </p:spPr>
        <p:txBody>
          <a:bodyPr/>
          <a:lstStyle/>
          <a:p>
            <a:pPr>
              <a:lnSpc>
                <a:spcPct val="200000"/>
              </a:lnSpc>
              <a:buFont typeface="+mj-lt"/>
              <a:buAutoNum type="arabicPeriod"/>
            </a:pPr>
            <a:r>
              <a:rPr lang="en-US" dirty="0" smtClean="0"/>
              <a:t>Introduction to GWAS catalog and its format</a:t>
            </a:r>
            <a:endParaRPr lang="en-US" dirty="0" smtClean="0"/>
          </a:p>
          <a:p>
            <a:pPr>
              <a:lnSpc>
                <a:spcPct val="200000"/>
              </a:lnSpc>
              <a:buFont typeface="+mj-lt"/>
              <a:buAutoNum type="arabicPeriod"/>
            </a:pPr>
            <a:r>
              <a:rPr lang="en-US" dirty="0" smtClean="0"/>
              <a:t>GWAS study and statistics</a:t>
            </a:r>
            <a:endParaRPr lang="en-US" dirty="0" smtClean="0"/>
          </a:p>
          <a:p>
            <a:pPr>
              <a:lnSpc>
                <a:spcPct val="200000"/>
              </a:lnSpc>
              <a:buFont typeface="+mj-lt"/>
              <a:buAutoNum type="arabicPeriod"/>
            </a:pPr>
            <a:r>
              <a:rPr lang="en-US" dirty="0" smtClean="0"/>
              <a:t>GWAS data and </a:t>
            </a:r>
            <a:r>
              <a:rPr lang="en-GB" dirty="0"/>
              <a:t>e</a:t>
            </a:r>
            <a:r>
              <a:rPr lang="en-GB" dirty="0" smtClean="0"/>
              <a:t>ligibility</a:t>
            </a:r>
            <a:r>
              <a:rPr lang="en-GB" b="1" dirty="0" smtClean="0"/>
              <a:t> </a:t>
            </a:r>
            <a:r>
              <a:rPr lang="en-US" dirty="0" smtClean="0"/>
              <a:t>criteria</a:t>
            </a:r>
            <a:endParaRPr lang="en-US" dirty="0" smtClean="0"/>
          </a:p>
          <a:p>
            <a:pPr>
              <a:lnSpc>
                <a:spcPct val="200000"/>
              </a:lnSpc>
              <a:buFont typeface="+mj-lt"/>
              <a:buAutoNum type="arabicPeriod"/>
            </a:pPr>
            <a:r>
              <a:rPr lang="en-US" dirty="0" smtClean="0"/>
              <a:t>Accessing and navigating through GWAS catalog</a:t>
            </a:r>
            <a:endParaRPr lang="en-US" dirty="0" smtClean="0"/>
          </a:p>
          <a:p>
            <a:pPr>
              <a:lnSpc>
                <a:spcPct val="200000"/>
              </a:lnSpc>
              <a:buFont typeface="+mj-lt"/>
              <a:buAutoNum type="arabicPeriod"/>
            </a:pPr>
            <a:r>
              <a:rPr lang="en-US" dirty="0" smtClean="0"/>
              <a:t>Other GWAS databases</a:t>
            </a:r>
            <a:endParaRPr 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g25a2f2c318d_0_45"/>
          <p:cNvSpPr txBox="1">
            <a:spLocks noGrp="1"/>
          </p:cNvSpPr>
          <p:nvPr>
            <p:ph type="title"/>
          </p:nvPr>
        </p:nvSpPr>
        <p:spPr>
          <a:xfrm>
            <a:off x="311785" y="96520"/>
            <a:ext cx="8520430" cy="47625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ts val="990"/>
              <a:buNone/>
            </a:pPr>
            <a:r>
              <a:rPr lang="en-GB" sz="2420" b="1"/>
              <a:t>The Trait page (1)</a:t>
            </a:r>
            <a:endParaRPr sz="2420" b="1"/>
          </a:p>
        </p:txBody>
      </p:sp>
      <p:sp>
        <p:nvSpPr>
          <p:cNvPr id="174" name="Google Shape;174;g25a2f2c318d_0_45"/>
          <p:cNvSpPr txBox="1">
            <a:spLocks noGrp="1"/>
          </p:cNvSpPr>
          <p:nvPr>
            <p:ph type="body" idx="1"/>
          </p:nvPr>
        </p:nvSpPr>
        <p:spPr>
          <a:xfrm>
            <a:off x="311785" y="699135"/>
            <a:ext cx="8520430" cy="429069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a:t>“Which variants have been associated with my trait?”</a:t>
            </a:r>
            <a:endParaRPr b="1"/>
          </a:p>
          <a:p>
            <a:pPr marL="457200" lvl="0" indent="-342900" algn="l" rtl="0">
              <a:spcBef>
                <a:spcPts val="0"/>
              </a:spcBef>
              <a:spcAft>
                <a:spcPts val="0"/>
              </a:spcAft>
              <a:buSzPts val="1800"/>
              <a:buChar char="●"/>
            </a:pPr>
            <a:r>
              <a:rPr lang="en-GB"/>
              <a:t>Searching for the trait in the main search bar. Auto-suggest terms (and synonyms) will be shown from the Catalog.</a:t>
            </a:r>
            <a:endParaRPr lang="en-GB"/>
          </a:p>
          <a:p>
            <a:pPr marL="457200" lvl="0" indent="-342900" algn="l" rtl="0">
              <a:spcBef>
                <a:spcPts val="0"/>
              </a:spcBef>
              <a:spcAft>
                <a:spcPts val="0"/>
              </a:spcAft>
              <a:buSzPts val="1800"/>
              <a:buChar char="●"/>
            </a:pPr>
            <a:r>
              <a:rPr lang="en-GB"/>
              <a:t>These terms come from the Experimental Factor Ontology (EFO) - to make it easier to search and compare between studies.</a:t>
            </a:r>
            <a:endParaRPr lang="en-GB"/>
          </a:p>
        </p:txBody>
      </p:sp>
      <p:pic>
        <p:nvPicPr>
          <p:cNvPr id="175" name="Google Shape;175;g25a2f2c318d_0_45"/>
          <p:cNvPicPr preferRelativeResize="0"/>
          <p:nvPr/>
        </p:nvPicPr>
        <p:blipFill>
          <a:blip r:embed="rId1"/>
          <a:stretch>
            <a:fillRect/>
          </a:stretch>
        </p:blipFill>
        <p:spPr>
          <a:xfrm>
            <a:off x="12" y="2486175"/>
            <a:ext cx="4668826" cy="2657325"/>
          </a:xfrm>
          <a:prstGeom prst="rect">
            <a:avLst/>
          </a:prstGeom>
          <a:noFill/>
          <a:ln>
            <a:noFill/>
          </a:ln>
        </p:spPr>
      </p:pic>
      <p:pic>
        <p:nvPicPr>
          <p:cNvPr id="176" name="Google Shape;176;g25a2f2c318d_0_45"/>
          <p:cNvPicPr preferRelativeResize="0"/>
          <p:nvPr/>
        </p:nvPicPr>
        <p:blipFill>
          <a:blip r:embed="rId2"/>
          <a:stretch>
            <a:fillRect/>
          </a:stretch>
        </p:blipFill>
        <p:spPr>
          <a:xfrm>
            <a:off x="4572000" y="2507861"/>
            <a:ext cx="4668849" cy="2613951"/>
          </a:xfrm>
          <a:prstGeom prst="rect">
            <a:avLst/>
          </a:prstGeom>
          <a:noFill/>
          <a:ln>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g25a2f2c318d_0_57"/>
          <p:cNvSpPr txBox="1">
            <a:spLocks noGrp="1"/>
          </p:cNvSpPr>
          <p:nvPr>
            <p:ph type="title"/>
          </p:nvPr>
        </p:nvSpPr>
        <p:spPr>
          <a:xfrm>
            <a:off x="311700" y="126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The Trait page (2)</a:t>
            </a:r>
            <a:endParaRPr b="1"/>
          </a:p>
        </p:txBody>
      </p:sp>
      <p:pic>
        <p:nvPicPr>
          <p:cNvPr id="182" name="Google Shape;182;g25a2f2c318d_0_57"/>
          <p:cNvPicPr preferRelativeResize="0"/>
          <p:nvPr/>
        </p:nvPicPr>
        <p:blipFill>
          <a:blip r:embed="rId1"/>
          <a:stretch>
            <a:fillRect/>
          </a:stretch>
        </p:blipFill>
        <p:spPr>
          <a:xfrm>
            <a:off x="739800" y="699200"/>
            <a:ext cx="7664399" cy="4291100"/>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g25a2f2c318d_0_64"/>
          <p:cNvSpPr txBox="1">
            <a:spLocks noGrp="1"/>
          </p:cNvSpPr>
          <p:nvPr>
            <p:ph type="title"/>
          </p:nvPr>
        </p:nvSpPr>
        <p:spPr>
          <a:xfrm>
            <a:off x="119380" y="126365"/>
            <a:ext cx="8945245" cy="56832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GB" sz="1800" b="1"/>
              <a:t>The associations variants mapped to this trait in GWAS Catalog</a:t>
            </a:r>
            <a:endParaRPr lang="en-GB" sz="1800" b="1"/>
          </a:p>
        </p:txBody>
      </p:sp>
      <p:pic>
        <p:nvPicPr>
          <p:cNvPr id="188" name="Google Shape;188;g25a2f2c318d_0_64"/>
          <p:cNvPicPr preferRelativeResize="0"/>
          <p:nvPr/>
        </p:nvPicPr>
        <p:blipFill>
          <a:blip r:embed="rId1"/>
          <a:stretch>
            <a:fillRect/>
          </a:stretch>
        </p:blipFill>
        <p:spPr>
          <a:xfrm>
            <a:off x="1426675" y="694300"/>
            <a:ext cx="6290649" cy="4329776"/>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g25a2f2c318d_0_71"/>
          <p:cNvSpPr txBox="1">
            <a:spLocks noGrp="1"/>
          </p:cNvSpPr>
          <p:nvPr>
            <p:ph type="title"/>
          </p:nvPr>
        </p:nvSpPr>
        <p:spPr>
          <a:xfrm>
            <a:off x="311785" y="106045"/>
            <a:ext cx="8520430" cy="50990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ts val="990"/>
              <a:buNone/>
            </a:pPr>
            <a:r>
              <a:rPr lang="en-GB" sz="2420" b="1"/>
              <a:t>The Variant page: Trait table</a:t>
            </a:r>
            <a:endParaRPr sz="2420" b="1"/>
          </a:p>
        </p:txBody>
      </p:sp>
      <p:sp>
        <p:nvSpPr>
          <p:cNvPr id="194" name="Google Shape;194;g25a2f2c318d_0_71"/>
          <p:cNvSpPr txBox="1">
            <a:spLocks noGrp="1"/>
          </p:cNvSpPr>
          <p:nvPr>
            <p:ph type="body" idx="1"/>
          </p:nvPr>
        </p:nvSpPr>
        <p:spPr>
          <a:xfrm>
            <a:off x="0" y="695960"/>
            <a:ext cx="9077960" cy="420116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b="1" dirty="0"/>
              <a:t>“What other associations have been discovered for my variant of interest</a:t>
            </a:r>
            <a:r>
              <a:rPr lang="en-GB" b="1" dirty="0" smtClean="0"/>
              <a:t>?”</a:t>
            </a:r>
            <a:endParaRPr lang="en-GB" b="1" dirty="0" smtClean="0"/>
          </a:p>
          <a:p>
            <a:pPr marL="0" lvl="0" indent="0" algn="l" rtl="0">
              <a:spcBef>
                <a:spcPts val="0"/>
              </a:spcBef>
              <a:spcAft>
                <a:spcPts val="0"/>
              </a:spcAft>
              <a:buNone/>
            </a:pPr>
            <a:endParaRPr b="1" dirty="0"/>
          </a:p>
          <a:p>
            <a:pPr marL="457200" lvl="0" indent="-342900" algn="l" rtl="0">
              <a:spcBef>
                <a:spcPts val="0"/>
              </a:spcBef>
              <a:spcAft>
                <a:spcPts val="0"/>
              </a:spcAft>
              <a:buSzPts val="1800"/>
              <a:buChar char="❖"/>
            </a:pPr>
            <a:r>
              <a:rPr lang="en-GB" b="1" dirty="0"/>
              <a:t>Trait table</a:t>
            </a:r>
            <a:endParaRPr b="1" dirty="0"/>
          </a:p>
          <a:p>
            <a:pPr marL="0" lvl="0" indent="0" algn="l" rtl="0">
              <a:spcBef>
                <a:spcPts val="0"/>
              </a:spcBef>
              <a:spcAft>
                <a:spcPts val="0"/>
              </a:spcAft>
              <a:buNone/>
            </a:pPr>
            <a:endParaRPr dirty="0"/>
          </a:p>
        </p:txBody>
      </p:sp>
      <p:pic>
        <p:nvPicPr>
          <p:cNvPr id="195" name="Google Shape;195;g25a2f2c318d_0_71"/>
          <p:cNvPicPr preferRelativeResize="0"/>
          <p:nvPr/>
        </p:nvPicPr>
        <p:blipFill>
          <a:blip r:embed="rId1"/>
          <a:stretch>
            <a:fillRect/>
          </a:stretch>
        </p:blipFill>
        <p:spPr>
          <a:xfrm>
            <a:off x="0" y="1904374"/>
            <a:ext cx="9144001" cy="2077953"/>
          </a:xfrm>
          <a:prstGeom prst="rect">
            <a:avLst/>
          </a:prstGeom>
          <a:noFill/>
          <a:ln>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pic>
        <p:nvPicPr>
          <p:cNvPr id="200" name="Google Shape;200;g25a2f2c318d_0_77"/>
          <p:cNvPicPr preferRelativeResize="0"/>
          <p:nvPr/>
        </p:nvPicPr>
        <p:blipFill>
          <a:blip r:embed="rId1"/>
          <a:stretch>
            <a:fillRect/>
          </a:stretch>
        </p:blipFill>
        <p:spPr>
          <a:xfrm>
            <a:off x="1406775" y="572475"/>
            <a:ext cx="6447899" cy="4571025"/>
          </a:xfrm>
          <a:prstGeom prst="rect">
            <a:avLst/>
          </a:prstGeom>
          <a:noFill/>
          <a:ln>
            <a:noFill/>
          </a:ln>
        </p:spPr>
      </p:pic>
      <p:sp>
        <p:nvSpPr>
          <p:cNvPr id="201" name="Google Shape;201;g25a2f2c318d_0_77"/>
          <p:cNvSpPr txBox="1">
            <a:spLocks noGrp="1"/>
          </p:cNvSpPr>
          <p:nvPr>
            <p:ph type="title"/>
          </p:nvPr>
        </p:nvSpPr>
        <p:spPr>
          <a:xfrm>
            <a:off x="311700" y="106175"/>
            <a:ext cx="8520600" cy="466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SzPct val="41000"/>
              <a:buNone/>
            </a:pPr>
            <a:r>
              <a:rPr lang="en-GB" sz="2420" b="1"/>
              <a:t>The Variant page: Linkage disequilibrium (LD)</a:t>
            </a:r>
            <a:endParaRPr sz="2420" b="1"/>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g25a2f2c318d_0_84"/>
          <p:cNvSpPr txBox="1">
            <a:spLocks noGrp="1"/>
          </p:cNvSpPr>
          <p:nvPr>
            <p:ph type="title"/>
          </p:nvPr>
        </p:nvSpPr>
        <p:spPr>
          <a:xfrm>
            <a:off x="311700" y="1663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20" b="1"/>
              <a:t>Additional data in the GWAS Catalog</a:t>
            </a:r>
            <a:endParaRPr sz="2420" b="1"/>
          </a:p>
        </p:txBody>
      </p:sp>
      <p:sp>
        <p:nvSpPr>
          <p:cNvPr id="207" name="Google Shape;207;g25a2f2c318d_0_84"/>
          <p:cNvSpPr txBox="1">
            <a:spLocks noGrp="1"/>
          </p:cNvSpPr>
          <p:nvPr>
            <p:ph type="body" idx="1"/>
          </p:nvPr>
        </p:nvSpPr>
        <p:spPr>
          <a:xfrm>
            <a:off x="311700" y="915725"/>
            <a:ext cx="8520600" cy="3954900"/>
          </a:xfrm>
          <a:prstGeom prst="rect">
            <a:avLst/>
          </a:prstGeom>
        </p:spPr>
        <p:txBody>
          <a:bodyPr spcFirstLastPara="1" wrap="square" lIns="91425" tIns="91425" rIns="91425" bIns="91425" anchor="t" anchorCtr="0">
            <a:normAutofit/>
          </a:bodyPr>
          <a:lstStyle/>
          <a:p>
            <a:pPr marL="0" lvl="0" indent="0" algn="l" rtl="0">
              <a:lnSpc>
                <a:spcPct val="200000"/>
              </a:lnSpc>
              <a:spcBef>
                <a:spcPts val="0"/>
              </a:spcBef>
              <a:spcAft>
                <a:spcPts val="0"/>
              </a:spcAft>
              <a:buNone/>
            </a:pPr>
            <a:r>
              <a:rPr lang="en-GB" sz="2000">
                <a:solidFill>
                  <a:schemeClr val="dk1"/>
                </a:solidFill>
              </a:rPr>
              <a:t>The Catalog also contains additional data:</a:t>
            </a:r>
            <a:endParaRPr sz="2000">
              <a:solidFill>
                <a:schemeClr val="dk1"/>
              </a:solidFill>
            </a:endParaRPr>
          </a:p>
          <a:p>
            <a:pPr marL="457200" lvl="0" indent="-355600" algn="l" rtl="0">
              <a:lnSpc>
                <a:spcPct val="200000"/>
              </a:lnSpc>
              <a:spcBef>
                <a:spcPts val="0"/>
              </a:spcBef>
              <a:spcAft>
                <a:spcPts val="0"/>
              </a:spcAft>
              <a:buClr>
                <a:schemeClr val="dk1"/>
              </a:buClr>
              <a:buSzPts val="2000"/>
              <a:buChar char="❖"/>
            </a:pPr>
            <a:r>
              <a:rPr lang="en-GB" sz="2000">
                <a:solidFill>
                  <a:schemeClr val="dk1"/>
                </a:solidFill>
              </a:rPr>
              <a:t>Only the most significant association (&lt;1×10</a:t>
            </a:r>
            <a:r>
              <a:rPr lang="en-GB" sz="2000" baseline="30000">
                <a:solidFill>
                  <a:schemeClr val="dk1"/>
                </a:solidFill>
              </a:rPr>
              <a:t>-5</a:t>
            </a:r>
            <a:r>
              <a:rPr lang="en-GB" sz="2000">
                <a:solidFill>
                  <a:schemeClr val="dk1"/>
                </a:solidFill>
              </a:rPr>
              <a:t>) from each locus is eligible for inclusion in the curated Catalog.</a:t>
            </a:r>
            <a:endParaRPr sz="2000">
              <a:solidFill>
                <a:schemeClr val="dk1"/>
              </a:solidFill>
            </a:endParaRPr>
          </a:p>
          <a:p>
            <a:pPr marL="457200" lvl="0" indent="-355600" algn="l" rtl="0">
              <a:lnSpc>
                <a:spcPct val="200000"/>
              </a:lnSpc>
              <a:spcBef>
                <a:spcPts val="0"/>
              </a:spcBef>
              <a:spcAft>
                <a:spcPts val="0"/>
              </a:spcAft>
              <a:buClr>
                <a:schemeClr val="dk1"/>
              </a:buClr>
              <a:buSzPts val="2000"/>
              <a:buChar char="❖"/>
            </a:pPr>
            <a:r>
              <a:rPr lang="en-GB" sz="2000">
                <a:solidFill>
                  <a:schemeClr val="dk1"/>
                </a:solidFill>
              </a:rPr>
              <a:t>However, GWAS Catalog also provides full summary statistics files (association statistics for all variants analysed in a GWAS) for any study with available files.</a:t>
            </a:r>
            <a:endParaRPr sz="2000">
              <a:solidFill>
                <a:schemeClr val="dk1"/>
              </a:solidFill>
            </a:endParaRPr>
          </a:p>
          <a:p>
            <a:pPr marL="0" lvl="0" indent="0" algn="l" rtl="0">
              <a:spcBef>
                <a:spcPts val="0"/>
              </a:spcBef>
              <a:spcAft>
                <a:spcPts val="0"/>
              </a:spcAft>
              <a:buNone/>
            </a:p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g25a2f2c318d_0_90"/>
          <p:cNvSpPr txBox="1">
            <a:spLocks noGrp="1"/>
          </p:cNvSpPr>
          <p:nvPr>
            <p:ph type="title"/>
          </p:nvPr>
        </p:nvSpPr>
        <p:spPr>
          <a:xfrm>
            <a:off x="311700" y="1397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420" b="1"/>
              <a:t>Summary statistics</a:t>
            </a:r>
            <a:endParaRPr sz="2420" b="1"/>
          </a:p>
        </p:txBody>
      </p:sp>
      <p:pic>
        <p:nvPicPr>
          <p:cNvPr id="213" name="Google Shape;213;g25a2f2c318d_0_90"/>
          <p:cNvPicPr preferRelativeResize="0"/>
          <p:nvPr/>
        </p:nvPicPr>
        <p:blipFill>
          <a:blip r:embed="rId1"/>
          <a:stretch>
            <a:fillRect/>
          </a:stretch>
        </p:blipFill>
        <p:spPr>
          <a:xfrm>
            <a:off x="152400" y="769750"/>
            <a:ext cx="8839200" cy="4127400"/>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g25a2f2c318d_0_96"/>
          <p:cNvSpPr txBox="1">
            <a:spLocks noGrp="1"/>
          </p:cNvSpPr>
          <p:nvPr>
            <p:ph type="title"/>
          </p:nvPr>
        </p:nvSpPr>
        <p:spPr>
          <a:xfrm>
            <a:off x="311700" y="1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GB" sz="2200" b="1"/>
              <a:t>How to get data from the GWAS Catalog</a:t>
            </a:r>
            <a:endParaRPr sz="2200" b="1"/>
          </a:p>
        </p:txBody>
      </p:sp>
      <p:sp>
        <p:nvSpPr>
          <p:cNvPr id="219" name="Google Shape;219;g25a2f2c318d_0_96"/>
          <p:cNvSpPr txBox="1">
            <a:spLocks noGrp="1"/>
          </p:cNvSpPr>
          <p:nvPr>
            <p:ph type="body" idx="1"/>
          </p:nvPr>
        </p:nvSpPr>
        <p:spPr>
          <a:xfrm>
            <a:off x="311785" y="572770"/>
            <a:ext cx="8520430" cy="4210685"/>
          </a:xfrm>
          <a:prstGeom prst="rect">
            <a:avLst/>
          </a:prstGeom>
        </p:spPr>
        <p:txBody>
          <a:bodyPr spcFirstLastPara="1" wrap="square" lIns="91425" tIns="91425" rIns="91425" bIns="91425" anchor="t" anchorCtr="0">
            <a:noAutofit/>
          </a:bodyPr>
          <a:lstStyle/>
          <a:p>
            <a:pPr marL="0" lvl="0" indent="0" algn="l" rtl="0">
              <a:lnSpc>
                <a:spcPct val="160000"/>
              </a:lnSpc>
              <a:spcBef>
                <a:spcPts val="1200"/>
              </a:spcBef>
              <a:spcAft>
                <a:spcPts val="0"/>
              </a:spcAft>
              <a:buClr>
                <a:schemeClr val="dk1"/>
              </a:buClr>
              <a:buSzPct val="30000"/>
              <a:buFont typeface="Arial"/>
              <a:buNone/>
            </a:pPr>
            <a:r>
              <a:rPr lang="en-GB" sz="1600">
                <a:solidFill>
                  <a:schemeClr val="dk1"/>
                </a:solidFill>
              </a:rPr>
              <a:t>Once having completed a search, one can obtain the results in various formats:</a:t>
            </a:r>
            <a:endParaRPr sz="1600">
              <a:solidFill>
                <a:schemeClr val="dk1"/>
              </a:solidFill>
            </a:endParaRPr>
          </a:p>
          <a:p>
            <a:pPr marL="457200" lvl="0" indent="-339090" algn="l" rtl="0">
              <a:lnSpc>
                <a:spcPct val="160000"/>
              </a:lnSpc>
              <a:spcBef>
                <a:spcPts val="1200"/>
              </a:spcBef>
              <a:spcAft>
                <a:spcPts val="0"/>
              </a:spcAft>
              <a:buClr>
                <a:schemeClr val="dk1"/>
              </a:buClr>
              <a:buSzPct val="100000"/>
              <a:buChar char="●"/>
            </a:pPr>
            <a:r>
              <a:rPr lang="en-GB" sz="1600">
                <a:solidFill>
                  <a:schemeClr val="dk1"/>
                </a:solidFill>
              </a:rPr>
              <a:t>A visual display on the webpage.</a:t>
            </a:r>
            <a:endParaRPr sz="1600">
              <a:solidFill>
                <a:schemeClr val="dk1"/>
              </a:solidFill>
            </a:endParaRPr>
          </a:p>
          <a:p>
            <a:pPr marL="457200" lvl="0" indent="-339090" algn="l" rtl="0">
              <a:lnSpc>
                <a:spcPct val="160000"/>
              </a:lnSpc>
              <a:spcBef>
                <a:spcPts val="0"/>
              </a:spcBef>
              <a:spcAft>
                <a:spcPts val="0"/>
              </a:spcAft>
              <a:buClr>
                <a:schemeClr val="dk1"/>
              </a:buClr>
              <a:buSzPct val="100000"/>
              <a:buChar char="●"/>
            </a:pPr>
            <a:r>
              <a:rPr lang="en-GB" sz="1600">
                <a:solidFill>
                  <a:schemeClr val="dk1"/>
                </a:solidFill>
              </a:rPr>
              <a:t>A .csv file of each individual results table that can be downloaded by selecting the export icon, and then imported into Excel.</a:t>
            </a:r>
            <a:endParaRPr sz="1600">
              <a:solidFill>
                <a:schemeClr val="dk1"/>
              </a:solidFill>
            </a:endParaRPr>
          </a:p>
          <a:p>
            <a:pPr marL="457200" lvl="0" indent="-339090" algn="l" rtl="0">
              <a:lnSpc>
                <a:spcPct val="160000"/>
              </a:lnSpc>
              <a:spcBef>
                <a:spcPts val="0"/>
              </a:spcBef>
              <a:spcAft>
                <a:spcPts val="0"/>
              </a:spcAft>
              <a:buClr>
                <a:schemeClr val="dk1"/>
              </a:buClr>
              <a:buSzPct val="100000"/>
              <a:buChar char="●"/>
            </a:pPr>
            <a:r>
              <a:rPr lang="en-GB" sz="1600">
                <a:solidFill>
                  <a:schemeClr val="dk1"/>
                </a:solidFill>
              </a:rPr>
              <a:t>A large .tsv file of the entire Catalog via </a:t>
            </a:r>
            <a:r>
              <a:rPr lang="en-GB" sz="1600" u="sng">
                <a:solidFill>
                  <a:schemeClr val="hlink"/>
                </a:solidFill>
                <a:hlinkClick r:id="rId1"/>
              </a:rPr>
              <a:t>downloads</a:t>
            </a:r>
            <a:r>
              <a:rPr lang="en-GB" sz="1600">
                <a:solidFill>
                  <a:schemeClr val="dk1"/>
                </a:solidFill>
              </a:rPr>
              <a:t> page</a:t>
            </a:r>
            <a:endParaRPr sz="1600">
              <a:solidFill>
                <a:schemeClr val="dk1"/>
              </a:solidFill>
            </a:endParaRPr>
          </a:p>
          <a:p>
            <a:pPr marL="457200" lvl="0" indent="-339090" algn="l" rtl="0">
              <a:lnSpc>
                <a:spcPct val="160000"/>
              </a:lnSpc>
              <a:spcBef>
                <a:spcPts val="0"/>
              </a:spcBef>
              <a:spcAft>
                <a:spcPts val="0"/>
              </a:spcAft>
              <a:buClr>
                <a:schemeClr val="dk1"/>
              </a:buClr>
              <a:buSzPct val="100000"/>
              <a:buChar char="●"/>
            </a:pPr>
            <a:r>
              <a:rPr lang="en-GB" sz="1600">
                <a:solidFill>
                  <a:schemeClr val="dk1"/>
                </a:solidFill>
              </a:rPr>
              <a:t>One can also access ebi’s GWAS Catalog karyotype diagram, which allows users to explore a visualisation of the data across the human chromosomes</a:t>
            </a:r>
            <a:endParaRPr sz="1600">
              <a:solidFill>
                <a:schemeClr val="dk1"/>
              </a:solidFill>
            </a:endParaRPr>
          </a:p>
          <a:p>
            <a:pPr marL="457200" lvl="0" indent="-339090" algn="l" rtl="0">
              <a:lnSpc>
                <a:spcPct val="160000"/>
              </a:lnSpc>
              <a:spcBef>
                <a:spcPts val="0"/>
              </a:spcBef>
              <a:spcAft>
                <a:spcPts val="0"/>
              </a:spcAft>
              <a:buClr>
                <a:schemeClr val="dk1"/>
              </a:buClr>
              <a:buSzPct val="100000"/>
              <a:buChar char="●"/>
            </a:pPr>
            <a:r>
              <a:rPr lang="en-GB" sz="1600">
                <a:solidFill>
                  <a:schemeClr val="dk1"/>
                </a:solidFill>
              </a:rPr>
              <a:t>One can download summary statistics files from individual studies or the </a:t>
            </a:r>
            <a:r>
              <a:rPr lang="en-GB" sz="1600" u="sng">
                <a:solidFill>
                  <a:schemeClr val="hlink"/>
                </a:solidFill>
                <a:hlinkClick r:id="rId2"/>
              </a:rPr>
              <a:t>summary statistics</a:t>
            </a:r>
            <a:r>
              <a:rPr lang="en-GB" sz="1600">
                <a:solidFill>
                  <a:schemeClr val="dk1"/>
                </a:solidFill>
              </a:rPr>
              <a:t> page</a:t>
            </a:r>
            <a:endParaRPr sz="1600">
              <a:solidFill>
                <a:schemeClr val="dk1"/>
              </a:solidFill>
            </a:endParaRPr>
          </a:p>
          <a:p>
            <a:pPr marL="457200" lvl="0" indent="-339090" algn="l" rtl="0">
              <a:lnSpc>
                <a:spcPct val="160000"/>
              </a:lnSpc>
              <a:spcBef>
                <a:spcPts val="0"/>
              </a:spcBef>
              <a:spcAft>
                <a:spcPts val="0"/>
              </a:spcAft>
              <a:buClr>
                <a:schemeClr val="dk1"/>
              </a:buClr>
              <a:buSzPct val="100000"/>
              <a:buChar char="●"/>
            </a:pPr>
            <a:r>
              <a:rPr lang="en-GB" sz="1600">
                <a:solidFill>
                  <a:schemeClr val="dk1"/>
                </a:solidFill>
              </a:rPr>
              <a:t> Accessing the data programmatically via</a:t>
            </a:r>
            <a:r>
              <a:rPr lang="en-GB" sz="1600">
                <a:solidFill>
                  <a:schemeClr val="dk1"/>
                </a:solidFill>
                <a:uFill>
                  <a:noFill/>
                </a:uFill>
                <a:hlinkClick r:id="rId3"/>
              </a:rPr>
              <a:t> </a:t>
            </a:r>
            <a:r>
              <a:rPr lang="en-GB" sz="1600" u="sng">
                <a:solidFill>
                  <a:schemeClr val="hlink"/>
                </a:solidFill>
                <a:hlinkClick r:id="rId3"/>
              </a:rPr>
              <a:t>API</a:t>
            </a:r>
            <a:endParaRPr sz="1600" u="sng">
              <a:solidFill>
                <a:schemeClr val="hlink"/>
              </a:solidFill>
            </a:endParaRPr>
          </a:p>
          <a:p>
            <a:pPr marL="0" lvl="0" indent="0" algn="l" rtl="0">
              <a:spcBef>
                <a:spcPts val="1200"/>
              </a:spcBef>
              <a:spcAft>
                <a:spcPts val="0"/>
              </a:spcAft>
              <a:buNone/>
            </a:pPr>
            <a:endParaRPr sz="1600" u="sng">
              <a:solidFill>
                <a:schemeClr val="hlink"/>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5a2f2c318d_0_102"/>
          <p:cNvSpPr txBox="1">
            <a:spLocks noGrp="1"/>
          </p:cNvSpPr>
          <p:nvPr>
            <p:ph type="title"/>
          </p:nvPr>
        </p:nvSpPr>
        <p:spPr>
          <a:xfrm>
            <a:off x="311700" y="7355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Summary</a:t>
            </a:r>
            <a:endParaRPr b="1"/>
          </a:p>
        </p:txBody>
      </p:sp>
      <p:sp>
        <p:nvSpPr>
          <p:cNvPr id="225" name="Google Shape;225;g25a2f2c318d_0_102"/>
          <p:cNvSpPr txBox="1">
            <a:spLocks noGrp="1"/>
          </p:cNvSpPr>
          <p:nvPr>
            <p:ph type="body" idx="1"/>
          </p:nvPr>
        </p:nvSpPr>
        <p:spPr>
          <a:xfrm>
            <a:off x="311785" y="862965"/>
            <a:ext cx="8520430" cy="4279900"/>
          </a:xfrm>
          <a:prstGeom prst="rect">
            <a:avLst/>
          </a:prstGeom>
        </p:spPr>
        <p:txBody>
          <a:bodyPr spcFirstLastPara="1" wrap="square" lIns="91425" tIns="91425" rIns="91425" bIns="91425" anchor="t" anchorCtr="0">
            <a:normAutofit lnSpcReduction="20000"/>
          </a:bodyPr>
          <a:lstStyle/>
          <a:p>
            <a:pPr marL="457200" lvl="0" indent="-342900" algn="l" rtl="0">
              <a:lnSpc>
                <a:spcPct val="150000"/>
              </a:lnSpc>
              <a:spcBef>
                <a:spcPts val="0"/>
              </a:spcBef>
              <a:spcAft>
                <a:spcPts val="0"/>
              </a:spcAft>
              <a:buSzPts val="1800"/>
              <a:buChar char="●"/>
            </a:pPr>
            <a:r>
              <a:rPr lang="en-GB"/>
              <a:t>The NHGRI-EBI GWAS Catalog is an openly accessible database that contains information about Genome-Wide Association Studies (GWAS) and their outcomes.</a:t>
            </a:r>
            <a:endParaRPr lang="en-GB"/>
          </a:p>
          <a:p>
            <a:pPr marL="457200" lvl="0" indent="-342900" algn="l" rtl="0">
              <a:lnSpc>
                <a:spcPct val="150000"/>
              </a:lnSpc>
              <a:spcBef>
                <a:spcPts val="0"/>
              </a:spcBef>
              <a:spcAft>
                <a:spcPts val="0"/>
              </a:spcAft>
              <a:buSzPts val="1800"/>
              <a:buChar char="●"/>
            </a:pPr>
            <a:r>
              <a:rPr lang="en-GB"/>
              <a:t>It serves as a valuable resource for identifying genetic variants linked to specific traits and exploring associations between genomic regions and traits.</a:t>
            </a:r>
            <a:endParaRPr lang="en-GB"/>
          </a:p>
          <a:p>
            <a:pPr marL="457200" lvl="0" indent="-342900" algn="l" rtl="0">
              <a:lnSpc>
                <a:spcPct val="150000"/>
              </a:lnSpc>
              <a:spcBef>
                <a:spcPts val="0"/>
              </a:spcBef>
              <a:spcAft>
                <a:spcPts val="0"/>
              </a:spcAft>
              <a:buSzPts val="1800"/>
              <a:buChar char="●"/>
            </a:pPr>
            <a:r>
              <a:rPr lang="en-GB"/>
              <a:t>User can access the catalog by conducting searches on the website or by downloading the entire catalog as a .tsv file.</a:t>
            </a:r>
            <a:endParaRPr lang="en-GB"/>
          </a:p>
          <a:p>
            <a:pPr marL="457200" lvl="0" indent="-342900" algn="l" rtl="0">
              <a:lnSpc>
                <a:spcPct val="150000"/>
              </a:lnSpc>
              <a:spcBef>
                <a:spcPts val="0"/>
              </a:spcBef>
              <a:spcAft>
                <a:spcPts val="0"/>
              </a:spcAft>
              <a:buSzPts val="1800"/>
              <a:buChar char="●"/>
            </a:pPr>
            <a:r>
              <a:rPr lang="en-GB"/>
              <a:t>In addition, the catalog offers summary statistics files that provide comprehensive p-value sets for the entire GWAS, allowing for more in-depth analyses.</a:t>
            </a:r>
            <a:endParaRPr lang="en-GB"/>
          </a:p>
        </p:txBody>
      </p:sp>
      <p:pic>
        <p:nvPicPr>
          <p:cNvPr id="226" name="Google Shape;226;g25a2f2c318d_0_102"/>
          <p:cNvPicPr preferRelativeResize="0"/>
          <p:nvPr/>
        </p:nvPicPr>
        <p:blipFill>
          <a:blip r:embed="rId1"/>
          <a:stretch>
            <a:fillRect/>
          </a:stretch>
        </p:blipFill>
        <p:spPr>
          <a:xfrm>
            <a:off x="6357025" y="73925"/>
            <a:ext cx="2613475" cy="784050"/>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g25a2f2c318d_0_110"/>
          <p:cNvSpPr txBox="1">
            <a:spLocks noGrp="1"/>
          </p:cNvSpPr>
          <p:nvPr>
            <p:ph type="title"/>
          </p:nvPr>
        </p:nvSpPr>
        <p:spPr>
          <a:xfrm>
            <a:off x="311700" y="1265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b="1"/>
              <a:t>GWAS Central</a:t>
            </a:r>
            <a:endParaRPr b="1"/>
          </a:p>
        </p:txBody>
      </p:sp>
      <p:pic>
        <p:nvPicPr>
          <p:cNvPr id="232" name="Google Shape;232;g25a2f2c318d_0_110"/>
          <p:cNvPicPr preferRelativeResize="0"/>
          <p:nvPr/>
        </p:nvPicPr>
        <p:blipFill>
          <a:blip r:embed="rId1"/>
          <a:stretch>
            <a:fillRect/>
          </a:stretch>
        </p:blipFill>
        <p:spPr>
          <a:xfrm>
            <a:off x="152400" y="699200"/>
            <a:ext cx="8839197" cy="3704373"/>
          </a:xfrm>
          <a:prstGeom prst="rect">
            <a:avLst/>
          </a:prstGeom>
          <a:noFill/>
          <a:ln>
            <a:noFill/>
          </a:ln>
        </p:spPr>
      </p:pic>
      <p:sp>
        <p:nvSpPr>
          <p:cNvPr id="233" name="Google Shape;233;g25a2f2c318d_0_110"/>
          <p:cNvSpPr txBox="1"/>
          <p:nvPr/>
        </p:nvSpPr>
        <p:spPr>
          <a:xfrm>
            <a:off x="5943600" y="4658360"/>
            <a:ext cx="3048000" cy="39687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i="1"/>
              <a:t>https://www.gwascentral.org/</a:t>
            </a:r>
            <a:endParaRPr i="1"/>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2"/>
          <p:cNvPicPr preferRelativeResize="0"/>
          <p:nvPr/>
        </p:nvPicPr>
        <p:blipFill rotWithShape="1">
          <a:blip r:embed="rId1"/>
          <a:srcRect/>
          <a:stretch>
            <a:fillRect/>
          </a:stretch>
        </p:blipFill>
        <p:spPr>
          <a:xfrm>
            <a:off x="1216313" y="76200"/>
            <a:ext cx="6711378" cy="4991099"/>
          </a:xfrm>
          <a:prstGeom prst="rect">
            <a:avLst/>
          </a:prstGeom>
          <a:noFill/>
          <a:ln>
            <a:noFill/>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5500" y="46343"/>
            <a:ext cx="8608291" cy="5041156"/>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g28d82ab818f_0_5"/>
          <p:cNvPicPr preferRelativeResize="0"/>
          <p:nvPr/>
        </p:nvPicPr>
        <p:blipFill>
          <a:blip r:embed="rId1"/>
          <a:stretch>
            <a:fillRect/>
          </a:stretch>
        </p:blipFill>
        <p:spPr>
          <a:xfrm>
            <a:off x="1219200" y="0"/>
            <a:ext cx="6858000" cy="5143500"/>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3"/>
          <p:cNvSpPr txBox="1">
            <a:spLocks noGrp="1"/>
          </p:cNvSpPr>
          <p:nvPr>
            <p:ph type="title"/>
          </p:nvPr>
        </p:nvSpPr>
        <p:spPr>
          <a:xfrm>
            <a:off x="311700" y="1663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b="1"/>
              <a:t>What is the GWAS Catalog ?</a:t>
            </a:r>
            <a:endParaRPr b="1"/>
          </a:p>
        </p:txBody>
      </p:sp>
      <p:sp>
        <p:nvSpPr>
          <p:cNvPr id="66" name="Google Shape;66;p3"/>
          <p:cNvSpPr txBox="1">
            <a:spLocks noGrp="1"/>
          </p:cNvSpPr>
          <p:nvPr>
            <p:ph type="body" idx="1"/>
          </p:nvPr>
        </p:nvSpPr>
        <p:spPr>
          <a:xfrm>
            <a:off x="311700" y="809550"/>
            <a:ext cx="8520600" cy="4021200"/>
          </a:xfrm>
          <a:prstGeom prst="rect">
            <a:avLst/>
          </a:prstGeom>
          <a:noFill/>
          <a:ln>
            <a:noFill/>
          </a:ln>
        </p:spPr>
        <p:txBody>
          <a:bodyPr spcFirstLastPara="1" wrap="square" lIns="91425" tIns="91425" rIns="91425" bIns="91425" anchor="t" anchorCtr="0">
            <a:normAutofit/>
          </a:bodyPr>
          <a:lstStyle/>
          <a:p>
            <a:pPr marL="0" lvl="0" indent="0" algn="l" rtl="0">
              <a:lnSpc>
                <a:spcPct val="200000"/>
              </a:lnSpc>
              <a:spcBef>
                <a:spcPts val="0"/>
              </a:spcBef>
              <a:spcAft>
                <a:spcPts val="1200"/>
              </a:spcAft>
              <a:buSzPts val="1800"/>
              <a:buNone/>
            </a:pPr>
            <a:r>
              <a:rPr lang="en-GB"/>
              <a:t>The NHGRI-EBI GWAS Catalog is an openly accessible database that contains information about Genome-Wide Association Studies (GWAS) and their outcomes. It was initially established in 2008 by the National Human Genome Research Institute (NHGRI) and has been a joint effort between the EBI (European Bioinformatics Institute) and the NHGRI since 2010.</a:t>
            </a:r>
            <a:endParaRPr lang="en-GB"/>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4"/>
          <p:cNvSpPr txBox="1">
            <a:spLocks noGrp="1"/>
          </p:cNvSpPr>
          <p:nvPr>
            <p:ph type="title"/>
          </p:nvPr>
        </p:nvSpPr>
        <p:spPr>
          <a:xfrm>
            <a:off x="311700" y="99975"/>
            <a:ext cx="8520600" cy="5238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41000"/>
              <a:buNone/>
            </a:pPr>
            <a:r>
              <a:rPr lang="en-GB" sz="2420" b="1"/>
              <a:t>GWAS Diagram</a:t>
            </a:r>
            <a:endParaRPr sz="2420" b="1"/>
          </a:p>
        </p:txBody>
      </p:sp>
      <p:pic>
        <p:nvPicPr>
          <p:cNvPr id="72" name="Google Shape;72;p4"/>
          <p:cNvPicPr preferRelativeResize="0"/>
          <p:nvPr/>
        </p:nvPicPr>
        <p:blipFill rotWithShape="1">
          <a:blip r:embed="rId1"/>
          <a:srcRect/>
          <a:stretch>
            <a:fillRect/>
          </a:stretch>
        </p:blipFill>
        <p:spPr>
          <a:xfrm>
            <a:off x="957050" y="533100"/>
            <a:ext cx="7549926" cy="4085349"/>
          </a:xfrm>
          <a:prstGeom prst="rect">
            <a:avLst/>
          </a:prstGeom>
          <a:noFill/>
          <a:ln>
            <a:noFill/>
          </a:ln>
        </p:spPr>
      </p:pic>
      <p:sp>
        <p:nvSpPr>
          <p:cNvPr id="73" name="Google Shape;73;p4"/>
          <p:cNvSpPr txBox="1"/>
          <p:nvPr/>
        </p:nvSpPr>
        <p:spPr>
          <a:xfrm>
            <a:off x="1751965" y="4618355"/>
            <a:ext cx="7256780" cy="36576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200" b="1" i="0" u="none" strike="noStrike" cap="none">
                <a:solidFill>
                  <a:schemeClr val="dk1"/>
                </a:solidFill>
                <a:latin typeface="Arial"/>
                <a:ea typeface="Arial"/>
                <a:cs typeface="Arial"/>
                <a:sym typeface="Arial"/>
              </a:rPr>
              <a:t>Figure 1</a:t>
            </a:r>
            <a:r>
              <a:rPr lang="en-GB" sz="1200" b="0" i="0" u="none" strike="noStrike" cap="none">
                <a:solidFill>
                  <a:schemeClr val="dk1"/>
                </a:solidFill>
                <a:latin typeface="Arial"/>
                <a:ea typeface="Arial"/>
                <a:cs typeface="Arial"/>
                <a:sym typeface="Arial"/>
              </a:rPr>
              <a:t> Image showing summary data and karyotype diagram from the GWAS Catalog.</a:t>
            </a:r>
            <a:endParaRPr sz="12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5"/>
          <p:cNvSpPr txBox="1">
            <a:spLocks noGrp="1"/>
          </p:cNvSpPr>
          <p:nvPr>
            <p:ph type="title"/>
          </p:nvPr>
        </p:nvSpPr>
        <p:spPr>
          <a:xfrm>
            <a:off x="311700" y="0"/>
            <a:ext cx="8520600" cy="32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990"/>
              <a:buNone/>
            </a:pPr>
            <a:r>
              <a:rPr lang="en-GB" sz="1820" b="1"/>
              <a:t>File formats</a:t>
            </a:r>
            <a:endParaRPr sz="1820" b="1"/>
          </a:p>
        </p:txBody>
      </p:sp>
      <p:sp>
        <p:nvSpPr>
          <p:cNvPr id="79" name="Google Shape;79;p5"/>
          <p:cNvSpPr txBox="1">
            <a:spLocks noGrp="1"/>
          </p:cNvSpPr>
          <p:nvPr>
            <p:ph type="body" idx="1"/>
          </p:nvPr>
        </p:nvSpPr>
        <p:spPr>
          <a:xfrm>
            <a:off x="311700" y="329400"/>
            <a:ext cx="3921900" cy="4700400"/>
          </a:xfrm>
          <a:prstGeom prst="rect">
            <a:avLst/>
          </a:prstGeom>
          <a:noFill/>
          <a:ln>
            <a:noFill/>
          </a:ln>
        </p:spPr>
        <p:txBody>
          <a:bodyPr spcFirstLastPara="1" wrap="square" lIns="91425" tIns="91425" rIns="91425" bIns="91425" anchor="t" anchorCtr="0">
            <a:normAutofit fontScale="25000" lnSpcReduction="20000"/>
          </a:bodyPr>
          <a:lstStyle/>
          <a:p>
            <a:pPr marL="457200" lvl="0" indent="-309245" algn="just" rtl="0">
              <a:lnSpc>
                <a:spcPct val="115000"/>
              </a:lnSpc>
              <a:spcBef>
                <a:spcPts val="0"/>
              </a:spcBef>
              <a:spcAft>
                <a:spcPts val="0"/>
              </a:spcAft>
              <a:buSzPct val="100000"/>
              <a:buAutoNum type="arabicPeriod"/>
            </a:pPr>
            <a:r>
              <a:rPr lang="en-GB" sz="5065"/>
              <a:t>DATE ADDED TO CATALOG</a:t>
            </a:r>
            <a:endParaRPr sz="5065"/>
          </a:p>
          <a:p>
            <a:pPr marL="457200" lvl="0" indent="-309245" algn="just" rtl="0">
              <a:lnSpc>
                <a:spcPct val="115000"/>
              </a:lnSpc>
              <a:spcBef>
                <a:spcPts val="0"/>
              </a:spcBef>
              <a:spcAft>
                <a:spcPts val="0"/>
              </a:spcAft>
              <a:buSzPct val="100000"/>
              <a:buAutoNum type="arabicPeriod"/>
            </a:pPr>
            <a:r>
              <a:rPr lang="en-GB" sz="5065"/>
              <a:t>PUBMEDID</a:t>
            </a:r>
            <a:endParaRPr sz="5065"/>
          </a:p>
          <a:p>
            <a:pPr marL="457200" lvl="0" indent="-309245" algn="just" rtl="0">
              <a:lnSpc>
                <a:spcPct val="115000"/>
              </a:lnSpc>
              <a:spcBef>
                <a:spcPts val="0"/>
              </a:spcBef>
              <a:spcAft>
                <a:spcPts val="0"/>
              </a:spcAft>
              <a:buSzPct val="100000"/>
              <a:buAutoNum type="arabicPeriod"/>
            </a:pPr>
            <a:r>
              <a:rPr lang="en-GB" sz="5065"/>
              <a:t>FIRST AUTHOR</a:t>
            </a:r>
            <a:endParaRPr sz="5065"/>
          </a:p>
          <a:p>
            <a:pPr marL="457200" lvl="0" indent="-309245" algn="just" rtl="0">
              <a:lnSpc>
                <a:spcPct val="115000"/>
              </a:lnSpc>
              <a:spcBef>
                <a:spcPts val="0"/>
              </a:spcBef>
              <a:spcAft>
                <a:spcPts val="0"/>
              </a:spcAft>
              <a:buSzPct val="100000"/>
              <a:buAutoNum type="arabicPeriod"/>
            </a:pPr>
            <a:r>
              <a:rPr lang="en-GB" sz="5065"/>
              <a:t>DATE</a:t>
            </a:r>
            <a:endParaRPr sz="5065"/>
          </a:p>
          <a:p>
            <a:pPr marL="457200" lvl="0" indent="-309245" algn="just" rtl="0">
              <a:lnSpc>
                <a:spcPct val="115000"/>
              </a:lnSpc>
              <a:spcBef>
                <a:spcPts val="0"/>
              </a:spcBef>
              <a:spcAft>
                <a:spcPts val="0"/>
              </a:spcAft>
              <a:buSzPct val="100000"/>
              <a:buAutoNum type="arabicPeriod"/>
            </a:pPr>
            <a:r>
              <a:rPr lang="en-GB" sz="5065"/>
              <a:t>JOURNAL</a:t>
            </a:r>
            <a:endParaRPr sz="5065"/>
          </a:p>
          <a:p>
            <a:pPr marL="457200" lvl="0" indent="-309245" algn="just" rtl="0">
              <a:lnSpc>
                <a:spcPct val="115000"/>
              </a:lnSpc>
              <a:spcBef>
                <a:spcPts val="0"/>
              </a:spcBef>
              <a:spcAft>
                <a:spcPts val="0"/>
              </a:spcAft>
              <a:buSzPct val="100000"/>
              <a:buAutoNum type="arabicPeriod"/>
            </a:pPr>
            <a:r>
              <a:rPr lang="en-GB" sz="5065"/>
              <a:t>LINK</a:t>
            </a:r>
            <a:endParaRPr sz="5065"/>
          </a:p>
          <a:p>
            <a:pPr marL="457200" lvl="0" indent="-309245" algn="just" rtl="0">
              <a:lnSpc>
                <a:spcPct val="115000"/>
              </a:lnSpc>
              <a:spcBef>
                <a:spcPts val="0"/>
              </a:spcBef>
              <a:spcAft>
                <a:spcPts val="0"/>
              </a:spcAft>
              <a:buSzPct val="100000"/>
              <a:buAutoNum type="arabicPeriod"/>
            </a:pPr>
            <a:r>
              <a:rPr lang="en-GB" sz="5065"/>
              <a:t>STUDY</a:t>
            </a:r>
            <a:endParaRPr sz="5065"/>
          </a:p>
          <a:p>
            <a:pPr marL="457200" lvl="0" indent="-309245" algn="just" rtl="0">
              <a:lnSpc>
                <a:spcPct val="115000"/>
              </a:lnSpc>
              <a:spcBef>
                <a:spcPts val="0"/>
              </a:spcBef>
              <a:spcAft>
                <a:spcPts val="0"/>
              </a:spcAft>
              <a:buSzPct val="100000"/>
              <a:buAutoNum type="arabicPeriod"/>
            </a:pPr>
            <a:r>
              <a:rPr lang="en-GB" sz="5065" b="1"/>
              <a:t>DISEASE/TRAIT</a:t>
            </a:r>
            <a:endParaRPr sz="5065" b="1"/>
          </a:p>
          <a:p>
            <a:pPr marL="457200" lvl="0" indent="-309245" algn="just" rtl="0">
              <a:lnSpc>
                <a:spcPct val="115000"/>
              </a:lnSpc>
              <a:spcBef>
                <a:spcPts val="0"/>
              </a:spcBef>
              <a:spcAft>
                <a:spcPts val="0"/>
              </a:spcAft>
              <a:buSzPct val="100000"/>
              <a:buAutoNum type="arabicPeriod"/>
            </a:pPr>
            <a:r>
              <a:rPr lang="en-GB" sz="5065"/>
              <a:t>INITIAL SAMPLE DESCRIPTION</a:t>
            </a:r>
            <a:endParaRPr sz="5065"/>
          </a:p>
          <a:p>
            <a:pPr marL="457200" lvl="0" indent="-309245" algn="just" rtl="0">
              <a:lnSpc>
                <a:spcPct val="115000"/>
              </a:lnSpc>
              <a:spcBef>
                <a:spcPts val="0"/>
              </a:spcBef>
              <a:spcAft>
                <a:spcPts val="0"/>
              </a:spcAft>
              <a:buSzPct val="100000"/>
              <a:buAutoNum type="arabicPeriod"/>
            </a:pPr>
            <a:r>
              <a:rPr lang="en-GB" sz="5065"/>
              <a:t>REPLICATION SAMPLE DESCRIPTION</a:t>
            </a:r>
            <a:endParaRPr sz="5065"/>
          </a:p>
          <a:p>
            <a:pPr marL="457200" lvl="0" indent="-309245" algn="just" rtl="0">
              <a:lnSpc>
                <a:spcPct val="115000"/>
              </a:lnSpc>
              <a:spcBef>
                <a:spcPts val="0"/>
              </a:spcBef>
              <a:spcAft>
                <a:spcPts val="0"/>
              </a:spcAft>
              <a:buSzPct val="100000"/>
              <a:buAutoNum type="arabicPeriod"/>
            </a:pPr>
            <a:r>
              <a:rPr lang="en-GB" sz="5065"/>
              <a:t>REGION</a:t>
            </a:r>
            <a:endParaRPr sz="5065"/>
          </a:p>
          <a:p>
            <a:pPr marL="457200" lvl="0" indent="-309245" algn="just" rtl="0">
              <a:lnSpc>
                <a:spcPct val="115000"/>
              </a:lnSpc>
              <a:spcBef>
                <a:spcPts val="0"/>
              </a:spcBef>
              <a:spcAft>
                <a:spcPts val="0"/>
              </a:spcAft>
              <a:buSzPct val="100000"/>
              <a:buAutoNum type="arabicPeriod"/>
            </a:pPr>
            <a:r>
              <a:rPr lang="en-GB" sz="5065"/>
              <a:t>CHR_ID</a:t>
            </a:r>
            <a:endParaRPr sz="5065"/>
          </a:p>
          <a:p>
            <a:pPr marL="457200" lvl="0" indent="-309245" algn="just" rtl="0">
              <a:lnSpc>
                <a:spcPct val="115000"/>
              </a:lnSpc>
              <a:spcBef>
                <a:spcPts val="0"/>
              </a:spcBef>
              <a:spcAft>
                <a:spcPts val="0"/>
              </a:spcAft>
              <a:buSzPct val="100000"/>
              <a:buAutoNum type="arabicPeriod"/>
            </a:pPr>
            <a:r>
              <a:rPr lang="en-GB" sz="5065"/>
              <a:t>CHR_POS</a:t>
            </a:r>
            <a:endParaRPr sz="5065"/>
          </a:p>
          <a:p>
            <a:pPr marL="457200" lvl="0" indent="-309245" algn="just" rtl="0">
              <a:lnSpc>
                <a:spcPct val="115000"/>
              </a:lnSpc>
              <a:spcBef>
                <a:spcPts val="0"/>
              </a:spcBef>
              <a:spcAft>
                <a:spcPts val="0"/>
              </a:spcAft>
              <a:buSzPct val="100000"/>
              <a:buAutoNum type="arabicPeriod"/>
            </a:pPr>
            <a:r>
              <a:rPr lang="en-GB" sz="5065"/>
              <a:t>REPORTED GENE(S)</a:t>
            </a:r>
            <a:endParaRPr sz="5065"/>
          </a:p>
          <a:p>
            <a:pPr marL="457200" lvl="0" indent="-309245" algn="just" rtl="0">
              <a:lnSpc>
                <a:spcPct val="115000"/>
              </a:lnSpc>
              <a:spcBef>
                <a:spcPts val="0"/>
              </a:spcBef>
              <a:spcAft>
                <a:spcPts val="0"/>
              </a:spcAft>
              <a:buSzPct val="100000"/>
              <a:buAutoNum type="arabicPeriod"/>
            </a:pPr>
            <a:r>
              <a:rPr lang="en-GB" sz="5065" b="1"/>
              <a:t>MAPPED GENE(S)</a:t>
            </a:r>
            <a:r>
              <a:rPr lang="en-GB" sz="5065"/>
              <a:t>: gene(s) mapped to the strongest SNP.</a:t>
            </a:r>
            <a:endParaRPr sz="5065"/>
          </a:p>
          <a:p>
            <a:pPr marL="457200" lvl="0" indent="-309245" algn="just" rtl="0">
              <a:lnSpc>
                <a:spcPct val="115000"/>
              </a:lnSpc>
              <a:spcBef>
                <a:spcPts val="0"/>
              </a:spcBef>
              <a:spcAft>
                <a:spcPts val="0"/>
              </a:spcAft>
              <a:buSzPct val="100000"/>
              <a:buAutoNum type="arabicPeriod"/>
            </a:pPr>
            <a:r>
              <a:rPr lang="en-GB" sz="5065"/>
              <a:t>UPSTREAM_GENE_ID</a:t>
            </a:r>
            <a:endParaRPr sz="5065"/>
          </a:p>
          <a:p>
            <a:pPr marL="457200" lvl="0" indent="-309245" algn="just" rtl="0">
              <a:lnSpc>
                <a:spcPct val="115000"/>
              </a:lnSpc>
              <a:spcBef>
                <a:spcPts val="0"/>
              </a:spcBef>
              <a:spcAft>
                <a:spcPts val="0"/>
              </a:spcAft>
              <a:buSzPct val="100000"/>
              <a:buAutoNum type="arabicPeriod"/>
            </a:pPr>
            <a:r>
              <a:rPr lang="en-GB" sz="5065"/>
              <a:t>DOWNSTREAM_GENE_ID</a:t>
            </a:r>
            <a:endParaRPr sz="5065"/>
          </a:p>
          <a:p>
            <a:pPr marL="457200" lvl="0" indent="-309245" algn="just" rtl="0">
              <a:lnSpc>
                <a:spcPct val="115000"/>
              </a:lnSpc>
              <a:spcBef>
                <a:spcPts val="0"/>
              </a:spcBef>
              <a:spcAft>
                <a:spcPts val="0"/>
              </a:spcAft>
              <a:buSzPct val="100000"/>
              <a:buAutoNum type="arabicPeriod"/>
            </a:pPr>
            <a:r>
              <a:rPr lang="en-GB" sz="5065"/>
              <a:t>SNP_GENE_IDS</a:t>
            </a:r>
            <a:endParaRPr sz="5065"/>
          </a:p>
          <a:p>
            <a:pPr marL="457200" lvl="0" indent="-309245" algn="just" rtl="0">
              <a:lnSpc>
                <a:spcPct val="115000"/>
              </a:lnSpc>
              <a:spcBef>
                <a:spcPts val="0"/>
              </a:spcBef>
              <a:spcAft>
                <a:spcPts val="0"/>
              </a:spcAft>
              <a:buSzPct val="100000"/>
              <a:buAutoNum type="arabicPeriod"/>
            </a:pPr>
            <a:r>
              <a:rPr lang="en-GB" sz="5065"/>
              <a:t>UPSTREAM_GENE_DISTANCE</a:t>
            </a:r>
            <a:endParaRPr sz="5065"/>
          </a:p>
          <a:p>
            <a:pPr marL="0" lvl="0" indent="0" algn="just" rtl="0">
              <a:lnSpc>
                <a:spcPct val="115000"/>
              </a:lnSpc>
              <a:spcBef>
                <a:spcPts val="0"/>
              </a:spcBef>
              <a:spcAft>
                <a:spcPts val="0"/>
              </a:spcAft>
              <a:buSzPct val="111000"/>
              <a:buNone/>
            </a:pPr>
            <a:r>
              <a:rPr lang="en-GB" sz="5065"/>
              <a:t>20.	DOWNSTREAM_GENE_DISTANCE</a:t>
            </a:r>
            <a:endParaRPr sz="5065"/>
          </a:p>
          <a:p>
            <a:pPr marL="0" lvl="0" indent="0" algn="just" rtl="0">
              <a:lnSpc>
                <a:spcPct val="115000"/>
              </a:lnSpc>
              <a:spcBef>
                <a:spcPts val="0"/>
              </a:spcBef>
              <a:spcAft>
                <a:spcPts val="0"/>
              </a:spcAft>
              <a:buClr>
                <a:schemeClr val="dk1"/>
              </a:buClr>
              <a:buSzPts val="275"/>
              <a:buFont typeface="Arial"/>
              <a:buNone/>
            </a:pPr>
            <a:r>
              <a:rPr lang="en-GB" sz="5065"/>
              <a:t>21.	STRONGEST SNP-RISK ALLELE: SNP(s) most strongly associated with trait + risk allele (haplotype)</a:t>
            </a:r>
            <a:endParaRPr sz="5065"/>
          </a:p>
          <a:p>
            <a:pPr marL="0" lvl="0" indent="0" algn="just" rtl="0">
              <a:lnSpc>
                <a:spcPct val="115000"/>
              </a:lnSpc>
              <a:spcBef>
                <a:spcPts val="0"/>
              </a:spcBef>
              <a:spcAft>
                <a:spcPts val="0"/>
              </a:spcAft>
              <a:buSzPct val="187000"/>
              <a:buNone/>
            </a:pPr>
            <a:endParaRPr sz="3000"/>
          </a:p>
          <a:p>
            <a:pPr marL="0" lvl="0" indent="0" algn="l" rtl="0">
              <a:lnSpc>
                <a:spcPct val="115000"/>
              </a:lnSpc>
              <a:spcBef>
                <a:spcPts val="0"/>
              </a:spcBef>
              <a:spcAft>
                <a:spcPts val="0"/>
              </a:spcAft>
              <a:buClr>
                <a:schemeClr val="dk1"/>
              </a:buClr>
              <a:buSzPct val="79000"/>
              <a:buFont typeface="Arial"/>
              <a:buNone/>
            </a:pPr>
          </a:p>
          <a:p>
            <a:pPr marL="0" lvl="0" indent="0" algn="l" rtl="0">
              <a:lnSpc>
                <a:spcPct val="115000"/>
              </a:lnSpc>
              <a:spcBef>
                <a:spcPts val="1200"/>
              </a:spcBef>
              <a:spcAft>
                <a:spcPts val="1200"/>
              </a:spcAft>
              <a:buSzPts val="1400"/>
              <a:buNone/>
            </a:pPr>
          </a:p>
        </p:txBody>
      </p:sp>
      <p:sp>
        <p:nvSpPr>
          <p:cNvPr id="80" name="Google Shape;80;p5"/>
          <p:cNvSpPr txBox="1"/>
          <p:nvPr/>
        </p:nvSpPr>
        <p:spPr>
          <a:xfrm>
            <a:off x="3279775" y="4773930"/>
            <a:ext cx="5770880" cy="33528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200"/>
              <a:buFont typeface="Arial"/>
              <a:buNone/>
            </a:pPr>
            <a:r>
              <a:rPr lang="en-GB" sz="1000" b="0" i="1" u="none" strike="noStrike" cap="none">
                <a:solidFill>
                  <a:srgbClr val="000000"/>
                </a:solidFill>
                <a:latin typeface="Arial"/>
                <a:ea typeface="Arial"/>
                <a:cs typeface="Arial"/>
                <a:sym typeface="Arial"/>
              </a:rPr>
              <a:t>https://www.ebi.ac.uk/gwas/docs/fileheaders#_file_headers_for_catalog_version_1_0_1</a:t>
            </a:r>
            <a:endParaRPr sz="1000" b="0" i="1" u="none" strike="noStrike" cap="none">
              <a:solidFill>
                <a:srgbClr val="000000"/>
              </a:solidFill>
              <a:latin typeface="Arial"/>
              <a:ea typeface="Arial"/>
              <a:cs typeface="Arial"/>
              <a:sym typeface="Arial"/>
            </a:endParaRPr>
          </a:p>
        </p:txBody>
      </p:sp>
      <p:sp>
        <p:nvSpPr>
          <p:cNvPr id="81" name="Google Shape;81;p5"/>
          <p:cNvSpPr txBox="1">
            <a:spLocks noGrp="1"/>
          </p:cNvSpPr>
          <p:nvPr>
            <p:ph type="body" idx="2"/>
          </p:nvPr>
        </p:nvSpPr>
        <p:spPr>
          <a:xfrm>
            <a:off x="4313200" y="329400"/>
            <a:ext cx="4519200" cy="4814100"/>
          </a:xfrm>
          <a:prstGeom prst="rect">
            <a:avLst/>
          </a:prstGeom>
          <a:noFill/>
          <a:ln>
            <a:noFill/>
          </a:ln>
        </p:spPr>
        <p:txBody>
          <a:bodyPr spcFirstLastPara="1" wrap="square" lIns="91425" tIns="91425" rIns="91425" bIns="91425" anchor="t" anchorCtr="0">
            <a:normAutofit fontScale="47500" lnSpcReduction="20000"/>
          </a:bodyPr>
          <a:lstStyle/>
          <a:p>
            <a:pPr marL="0" marR="0" lvl="0" indent="0" algn="just" rtl="0">
              <a:lnSpc>
                <a:spcPct val="115000"/>
              </a:lnSpc>
              <a:spcBef>
                <a:spcPts val="0"/>
              </a:spcBef>
              <a:spcAft>
                <a:spcPts val="0"/>
              </a:spcAft>
              <a:buSzPct val="98000"/>
              <a:buNone/>
            </a:pPr>
            <a:r>
              <a:rPr lang="en-GB" sz="3000"/>
              <a:t>22.	</a:t>
            </a:r>
            <a:r>
              <a:rPr lang="en-GB" sz="3000" b="1"/>
              <a:t>SNPS</a:t>
            </a:r>
            <a:r>
              <a:rPr lang="en-GB" sz="3000"/>
              <a:t>: strongest SNP (multiple SNPs comprising the haplotype)</a:t>
            </a:r>
            <a:endParaRPr sz="3000"/>
          </a:p>
          <a:p>
            <a:pPr marL="0" marR="0" lvl="0" indent="0" algn="just" rtl="0">
              <a:lnSpc>
                <a:spcPct val="115000"/>
              </a:lnSpc>
              <a:spcBef>
                <a:spcPts val="0"/>
              </a:spcBef>
              <a:spcAft>
                <a:spcPts val="0"/>
              </a:spcAft>
              <a:buSzPct val="98000"/>
              <a:buNone/>
            </a:pPr>
            <a:r>
              <a:rPr lang="en-GB" sz="3000"/>
              <a:t>23.	MERGED</a:t>
            </a:r>
            <a:endParaRPr sz="3000"/>
          </a:p>
          <a:p>
            <a:pPr marL="0" marR="0" lvl="0" indent="0" algn="just" rtl="0">
              <a:lnSpc>
                <a:spcPct val="115000"/>
              </a:lnSpc>
              <a:spcBef>
                <a:spcPts val="0"/>
              </a:spcBef>
              <a:spcAft>
                <a:spcPts val="0"/>
              </a:spcAft>
              <a:buSzPct val="98000"/>
              <a:buNone/>
            </a:pPr>
            <a:r>
              <a:rPr lang="en-GB" sz="3000"/>
              <a:t>24.	SNP_ID_CURRENT</a:t>
            </a:r>
            <a:endParaRPr sz="3000"/>
          </a:p>
          <a:p>
            <a:pPr marL="0" marR="0" lvl="0" indent="0" algn="just" rtl="0">
              <a:lnSpc>
                <a:spcPct val="115000"/>
              </a:lnSpc>
              <a:spcBef>
                <a:spcPts val="0"/>
              </a:spcBef>
              <a:spcAft>
                <a:spcPts val="0"/>
              </a:spcAft>
              <a:buSzPct val="98000"/>
              <a:buNone/>
            </a:pPr>
            <a:r>
              <a:rPr lang="en-GB" sz="3000"/>
              <a:t>25.	</a:t>
            </a:r>
            <a:r>
              <a:rPr lang="en-GB" sz="3000" b="1"/>
              <a:t>CONTEXT</a:t>
            </a:r>
            <a:endParaRPr sz="3000" b="1"/>
          </a:p>
          <a:p>
            <a:pPr marL="0" marR="0" lvl="0" indent="0" algn="just" rtl="0">
              <a:lnSpc>
                <a:spcPct val="115000"/>
              </a:lnSpc>
              <a:spcBef>
                <a:spcPts val="0"/>
              </a:spcBef>
              <a:spcAft>
                <a:spcPts val="0"/>
              </a:spcAft>
              <a:buSzPct val="98000"/>
              <a:buNone/>
            </a:pPr>
            <a:r>
              <a:rPr lang="en-GB" sz="3000"/>
              <a:t>26.	INTERGENIC</a:t>
            </a:r>
            <a:endParaRPr sz="3000"/>
          </a:p>
          <a:p>
            <a:pPr marL="0" marR="0" lvl="0" indent="0" algn="just" rtl="0">
              <a:lnSpc>
                <a:spcPct val="115000"/>
              </a:lnSpc>
              <a:spcBef>
                <a:spcPts val="0"/>
              </a:spcBef>
              <a:spcAft>
                <a:spcPts val="0"/>
              </a:spcAft>
              <a:buSzPct val="98000"/>
              <a:buNone/>
            </a:pPr>
            <a:r>
              <a:rPr lang="en-GB" sz="3000"/>
              <a:t>27.	</a:t>
            </a:r>
            <a:r>
              <a:rPr lang="en-GB" sz="3000" b="1"/>
              <a:t>RISK ALLELE FREQUENCY</a:t>
            </a:r>
            <a:endParaRPr sz="3000" b="1"/>
          </a:p>
          <a:p>
            <a:pPr marL="0" marR="0" lvl="0" indent="0" algn="just" rtl="0">
              <a:lnSpc>
                <a:spcPct val="115000"/>
              </a:lnSpc>
              <a:spcBef>
                <a:spcPts val="0"/>
              </a:spcBef>
              <a:spcAft>
                <a:spcPts val="0"/>
              </a:spcAft>
              <a:buSzPct val="98000"/>
              <a:buNone/>
            </a:pPr>
            <a:r>
              <a:rPr lang="en-GB" sz="3000"/>
              <a:t>28.	</a:t>
            </a:r>
            <a:r>
              <a:rPr lang="en-GB" sz="3000" b="1"/>
              <a:t>P-VALUE</a:t>
            </a:r>
            <a:endParaRPr sz="3000" b="1"/>
          </a:p>
          <a:p>
            <a:pPr marL="0" marR="0" lvl="0" indent="0" algn="just" rtl="0">
              <a:lnSpc>
                <a:spcPct val="115000"/>
              </a:lnSpc>
              <a:spcBef>
                <a:spcPts val="0"/>
              </a:spcBef>
              <a:spcAft>
                <a:spcPts val="0"/>
              </a:spcAft>
              <a:buSzPct val="98000"/>
              <a:buNone/>
            </a:pPr>
            <a:r>
              <a:rPr lang="en-GB" sz="3000"/>
              <a:t>29.	PVALUE_MLOG: -log(p-value)</a:t>
            </a:r>
            <a:endParaRPr sz="3000"/>
          </a:p>
          <a:p>
            <a:pPr marL="0" marR="0" lvl="0" indent="0" algn="just" rtl="0">
              <a:lnSpc>
                <a:spcPct val="115000"/>
              </a:lnSpc>
              <a:spcBef>
                <a:spcPts val="0"/>
              </a:spcBef>
              <a:spcAft>
                <a:spcPts val="0"/>
              </a:spcAft>
              <a:buSzPct val="98000"/>
              <a:buNone/>
            </a:pPr>
            <a:r>
              <a:rPr lang="en-GB" sz="3000"/>
              <a:t>30.	P-VALUE(TEXT)</a:t>
            </a:r>
            <a:endParaRPr sz="3000"/>
          </a:p>
          <a:p>
            <a:pPr marL="0" marR="0" lvl="0" indent="0" algn="just" rtl="0">
              <a:lnSpc>
                <a:spcPct val="115000"/>
              </a:lnSpc>
              <a:spcBef>
                <a:spcPts val="0"/>
              </a:spcBef>
              <a:spcAft>
                <a:spcPts val="0"/>
              </a:spcAft>
              <a:buSzPct val="98000"/>
              <a:buNone/>
            </a:pPr>
            <a:r>
              <a:rPr lang="en-GB" sz="3000"/>
              <a:t>31.	</a:t>
            </a:r>
            <a:r>
              <a:rPr lang="en-GB" sz="3000" b="1"/>
              <a:t>OR</a:t>
            </a:r>
            <a:r>
              <a:rPr lang="en-GB" sz="3000"/>
              <a:t> or </a:t>
            </a:r>
            <a:r>
              <a:rPr lang="en-GB" sz="3000" b="1"/>
              <a:t>BETA</a:t>
            </a:r>
            <a:r>
              <a:rPr lang="en-GB" sz="3000"/>
              <a:t>: Reported odds ratio or beta-coefficient associated with strongest SNP risk allele</a:t>
            </a:r>
            <a:endParaRPr sz="3000"/>
          </a:p>
          <a:p>
            <a:pPr marL="0" marR="0" lvl="0" indent="0" algn="just" rtl="0">
              <a:lnSpc>
                <a:spcPct val="115000"/>
              </a:lnSpc>
              <a:spcBef>
                <a:spcPts val="0"/>
              </a:spcBef>
              <a:spcAft>
                <a:spcPts val="0"/>
              </a:spcAft>
              <a:buSzPct val="98000"/>
              <a:buNone/>
            </a:pPr>
            <a:r>
              <a:rPr lang="en-GB" sz="3000"/>
              <a:t>32.	95% CI (TEXT)</a:t>
            </a:r>
            <a:endParaRPr sz="3000"/>
          </a:p>
          <a:p>
            <a:pPr marL="0" marR="0" lvl="0" indent="0" algn="just" rtl="0">
              <a:lnSpc>
                <a:spcPct val="115000"/>
              </a:lnSpc>
              <a:spcBef>
                <a:spcPts val="0"/>
              </a:spcBef>
              <a:spcAft>
                <a:spcPts val="0"/>
              </a:spcAft>
              <a:buSzPct val="98000"/>
              <a:buNone/>
            </a:pPr>
            <a:r>
              <a:rPr lang="en-GB" sz="3000"/>
              <a:t>32.	PLATFORM (SNPS PASSING QC)</a:t>
            </a:r>
            <a:endParaRPr sz="3000"/>
          </a:p>
          <a:p>
            <a:pPr marL="0" marR="0" lvl="0" indent="0" algn="just" rtl="0">
              <a:lnSpc>
                <a:spcPct val="115000"/>
              </a:lnSpc>
              <a:spcBef>
                <a:spcPts val="0"/>
              </a:spcBef>
              <a:spcAft>
                <a:spcPts val="0"/>
              </a:spcAft>
              <a:buSzPct val="98000"/>
              <a:buNone/>
            </a:pPr>
            <a:r>
              <a:rPr lang="en-GB" sz="3000"/>
              <a:t>33.	CNV</a:t>
            </a:r>
            <a:endParaRPr sz="3000"/>
          </a:p>
          <a:p>
            <a:pPr marL="0" marR="0" lvl="0" indent="0" algn="just" rtl="0">
              <a:lnSpc>
                <a:spcPct val="115000"/>
              </a:lnSpc>
              <a:spcBef>
                <a:spcPts val="0"/>
              </a:spcBef>
              <a:spcAft>
                <a:spcPts val="0"/>
              </a:spcAft>
              <a:buSzPct val="98000"/>
              <a:buNone/>
            </a:pPr>
            <a:r>
              <a:rPr lang="en-GB" sz="3000"/>
              <a:t>34.	ASSOCIATION COUNT</a:t>
            </a:r>
            <a:endParaRPr sz="3000"/>
          </a:p>
          <a:p>
            <a:pPr marL="0" marR="0" lvl="0" indent="0" algn="just" rtl="0">
              <a:lnSpc>
                <a:spcPct val="115000"/>
              </a:lnSpc>
              <a:spcBef>
                <a:spcPts val="0"/>
              </a:spcBef>
              <a:spcAft>
                <a:spcPts val="0"/>
              </a:spcAft>
              <a:buSzPct val="98000"/>
              <a:buNone/>
            </a:pPr>
            <a:r>
              <a:rPr lang="en-GB" sz="3000"/>
              <a:t>35.	MAPPED_TRAIT</a:t>
            </a:r>
            <a:endParaRPr sz="3000"/>
          </a:p>
          <a:p>
            <a:pPr marL="0" marR="0" lvl="0" indent="0" algn="just" rtl="0">
              <a:lnSpc>
                <a:spcPct val="115000"/>
              </a:lnSpc>
              <a:spcBef>
                <a:spcPts val="0"/>
              </a:spcBef>
              <a:spcAft>
                <a:spcPts val="0"/>
              </a:spcAft>
              <a:buSzPct val="98000"/>
              <a:buNone/>
            </a:pPr>
            <a:r>
              <a:rPr lang="en-GB" sz="3000"/>
              <a:t>36.	MAPPED_TRAIT_URI</a:t>
            </a:r>
            <a:endParaRPr sz="3000"/>
          </a:p>
          <a:p>
            <a:pPr marL="0" marR="0" lvl="0" indent="0" algn="just" rtl="0">
              <a:lnSpc>
                <a:spcPct val="115000"/>
              </a:lnSpc>
              <a:spcBef>
                <a:spcPts val="0"/>
              </a:spcBef>
              <a:spcAft>
                <a:spcPts val="0"/>
              </a:spcAft>
              <a:buSzPct val="98000"/>
              <a:buNone/>
            </a:pPr>
            <a:r>
              <a:rPr lang="en-GB" sz="3000"/>
              <a:t>37.	STUDY ACCESSION</a:t>
            </a:r>
            <a:endParaRPr sz="3000"/>
          </a:p>
          <a:p>
            <a:pPr marL="0" marR="0" lvl="0" indent="0" algn="just" rtl="0">
              <a:lnSpc>
                <a:spcPct val="115000"/>
              </a:lnSpc>
              <a:spcBef>
                <a:spcPts val="0"/>
              </a:spcBef>
              <a:spcAft>
                <a:spcPts val="0"/>
              </a:spcAft>
              <a:buSzPct val="98000"/>
              <a:buNone/>
            </a:pPr>
            <a:r>
              <a:rPr lang="en-GB" sz="3000"/>
              <a:t>38.	GENOTYPING_TECHNOLOGY</a:t>
            </a:r>
            <a:endParaRPr sz="300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6"/>
          <p:cNvSpPr txBox="1">
            <a:spLocks noGrp="1"/>
          </p:cNvSpPr>
          <p:nvPr>
            <p:ph type="title"/>
          </p:nvPr>
        </p:nvSpPr>
        <p:spPr>
          <a:xfrm>
            <a:off x="152425" y="99975"/>
            <a:ext cx="8520600" cy="572700"/>
          </a:xfrm>
          <a:prstGeom prst="rect">
            <a:avLst/>
          </a:prstGeom>
          <a:noFill/>
          <a:ln>
            <a:noFill/>
          </a:ln>
        </p:spPr>
        <p:txBody>
          <a:bodyPr spcFirstLastPara="1" wrap="square" lIns="91425" tIns="91425" rIns="91425" bIns="91425" anchor="t" anchorCtr="0">
            <a:normAutofit/>
          </a:bodyPr>
          <a:lstStyle/>
          <a:p>
            <a:pPr marL="0" lvl="0" indent="0" algn="l" rtl="0">
              <a:lnSpc>
                <a:spcPct val="100000"/>
              </a:lnSpc>
              <a:spcBef>
                <a:spcPts val="0"/>
              </a:spcBef>
              <a:spcAft>
                <a:spcPts val="0"/>
              </a:spcAft>
              <a:buSzPts val="990"/>
              <a:buNone/>
            </a:pPr>
            <a:r>
              <a:rPr lang="en-GB" sz="2420" b="1"/>
              <a:t>Genome wide association studies (GWAS)</a:t>
            </a:r>
            <a:endParaRPr sz="2420" b="1"/>
          </a:p>
        </p:txBody>
      </p:sp>
      <p:sp>
        <p:nvSpPr>
          <p:cNvPr id="87" name="Google Shape;87;p6"/>
          <p:cNvSpPr txBox="1">
            <a:spLocks noGrp="1"/>
          </p:cNvSpPr>
          <p:nvPr>
            <p:ph type="body" idx="1"/>
          </p:nvPr>
        </p:nvSpPr>
        <p:spPr>
          <a:xfrm>
            <a:off x="152425" y="597225"/>
            <a:ext cx="8898600" cy="45465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r>
              <a:rPr lang="en-GB"/>
              <a:t>Genome wide association studies (GWAS) are hypothesis-free methods for identifying associations between genetic regions (loci) and traits (including diseases).</a:t>
            </a:r>
            <a:endParaRPr lang="en-GB"/>
          </a:p>
        </p:txBody>
      </p:sp>
      <p:pic>
        <p:nvPicPr>
          <p:cNvPr id="88" name="Google Shape;88;p6"/>
          <p:cNvPicPr preferRelativeResize="0"/>
          <p:nvPr/>
        </p:nvPicPr>
        <p:blipFill rotWithShape="1">
          <a:blip r:embed="rId1"/>
          <a:srcRect/>
          <a:stretch>
            <a:fillRect/>
          </a:stretch>
        </p:blipFill>
        <p:spPr>
          <a:xfrm>
            <a:off x="0" y="1412050"/>
            <a:ext cx="6039000" cy="3625275"/>
          </a:xfrm>
          <a:prstGeom prst="rect">
            <a:avLst/>
          </a:prstGeom>
          <a:noFill/>
          <a:ln>
            <a:noFill/>
          </a:ln>
        </p:spPr>
      </p:pic>
      <p:sp>
        <p:nvSpPr>
          <p:cNvPr id="89" name="Google Shape;89;p6"/>
          <p:cNvSpPr txBox="1"/>
          <p:nvPr/>
        </p:nvSpPr>
        <p:spPr>
          <a:xfrm>
            <a:off x="6039000" y="4514125"/>
            <a:ext cx="3052500" cy="523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GB" sz="1100" b="1" i="0" u="none" strike="noStrike" cap="none">
                <a:solidFill>
                  <a:schemeClr val="dk1"/>
                </a:solidFill>
                <a:latin typeface="Arial"/>
                <a:ea typeface="Arial"/>
                <a:cs typeface="Arial"/>
                <a:sym typeface="Arial"/>
              </a:rPr>
              <a:t>Figure 2</a:t>
            </a:r>
            <a:r>
              <a:rPr lang="en-GB" sz="1100" b="0" i="0" u="none" strike="noStrike" cap="none">
                <a:solidFill>
                  <a:schemeClr val="dk1"/>
                </a:solidFill>
                <a:latin typeface="Arial"/>
                <a:ea typeface="Arial"/>
                <a:cs typeface="Arial"/>
                <a:sym typeface="Arial"/>
              </a:rPr>
              <a:t> Diagram to show typical allele distribution which GWAS seek to identify</a:t>
            </a:r>
            <a:endParaRPr sz="1400" b="0" i="0" u="none" strike="noStrike" cap="none">
              <a:solidFill>
                <a:srgbClr val="000000"/>
              </a:solidFill>
              <a:latin typeface="Arial"/>
              <a:ea typeface="Arial"/>
              <a:cs typeface="Arial"/>
              <a:sym typeface="Aria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7"/>
          <p:cNvSpPr txBox="1">
            <a:spLocks noGrp="1"/>
          </p:cNvSpPr>
          <p:nvPr>
            <p:ph type="title"/>
          </p:nvPr>
        </p:nvSpPr>
        <p:spPr>
          <a:xfrm>
            <a:off x="311700" y="1663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r>
              <a:rPr lang="en-GB" b="1"/>
              <a:t>GWAS study</a:t>
            </a:r>
            <a:endParaRPr b="1"/>
          </a:p>
        </p:txBody>
      </p:sp>
      <p:sp>
        <p:nvSpPr>
          <p:cNvPr id="95" name="Google Shape;95;p7"/>
          <p:cNvSpPr txBox="1">
            <a:spLocks noGrp="1"/>
          </p:cNvSpPr>
          <p:nvPr>
            <p:ph type="body" idx="1"/>
          </p:nvPr>
        </p:nvSpPr>
        <p:spPr>
          <a:xfrm>
            <a:off x="311700" y="822825"/>
            <a:ext cx="8520600" cy="4180500"/>
          </a:xfrm>
          <a:prstGeom prst="rect">
            <a:avLst/>
          </a:prstGeom>
          <a:noFill/>
          <a:ln>
            <a:noFill/>
          </a:ln>
        </p:spPr>
        <p:txBody>
          <a:bodyPr spcFirstLastPara="1" wrap="square" lIns="91425" tIns="91425" rIns="91425" bIns="91425" anchor="t" anchorCtr="0">
            <a:normAutofit lnSpcReduction="10000"/>
          </a:bodyPr>
          <a:lstStyle/>
          <a:p>
            <a:pPr marL="457200" lvl="0" indent="-342900" algn="l" rtl="0">
              <a:lnSpc>
                <a:spcPct val="150000"/>
              </a:lnSpc>
              <a:spcBef>
                <a:spcPts val="0"/>
              </a:spcBef>
              <a:spcAft>
                <a:spcPts val="0"/>
              </a:spcAft>
              <a:buSzPts val="1800"/>
              <a:buChar char="●"/>
            </a:pPr>
            <a:r>
              <a:rPr lang="en-GB"/>
              <a:t>In a typical GWAS study, data is gathered from a group of individuals who have a common trait (like a disease) and from individuals who do not have the trait.</a:t>
            </a:r>
            <a:endParaRPr lang="en-GB"/>
          </a:p>
          <a:p>
            <a:pPr marL="457200" lvl="0" indent="-342900" algn="l" rtl="0">
              <a:lnSpc>
                <a:spcPct val="150000"/>
              </a:lnSpc>
              <a:spcBef>
                <a:spcPts val="0"/>
              </a:spcBef>
              <a:spcAft>
                <a:spcPts val="0"/>
              </a:spcAft>
              <a:buSzPts val="1800"/>
              <a:buChar char="●"/>
            </a:pPr>
            <a:r>
              <a:rPr lang="en-GB"/>
              <a:t>The study aims to identify common genetic variations across the entire genome. Variants that are more commonly found in the cases (individuals with the trait) compared to the controls (individuals without the trait) or variants in close proximity to disease-associated variants are considered potentially linked to the trait.</a:t>
            </a:r>
            <a:endParaRPr lang="en-GB"/>
          </a:p>
          <a:p>
            <a:pPr marL="457200" lvl="0" indent="-342900" algn="l" rtl="0">
              <a:lnSpc>
                <a:spcPct val="150000"/>
              </a:lnSpc>
              <a:spcBef>
                <a:spcPts val="0"/>
              </a:spcBef>
              <a:spcAft>
                <a:spcPts val="0"/>
              </a:spcAft>
              <a:buSzPts val="1800"/>
              <a:buChar char="●"/>
            </a:pPr>
            <a:r>
              <a:rPr lang="en-GB"/>
              <a:t>Statistical analysis is performed to determine the likelihood of a variant being associated with the trait.</a:t>
            </a:r>
            <a:endParaRPr lang="en-GB"/>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8"/>
          <p:cNvSpPr txBox="1">
            <a:spLocks noGrp="1"/>
          </p:cNvSpPr>
          <p:nvPr>
            <p:ph type="title"/>
          </p:nvPr>
        </p:nvSpPr>
        <p:spPr>
          <a:xfrm>
            <a:off x="311700" y="153075"/>
            <a:ext cx="8520600" cy="4575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GB" sz="2000" b="1"/>
              <a:t>GWAS: array-based method</a:t>
            </a:r>
            <a:endParaRPr sz="2000" b="1"/>
          </a:p>
        </p:txBody>
      </p:sp>
      <p:pic>
        <p:nvPicPr>
          <p:cNvPr id="101" name="Google Shape;101;p8"/>
          <p:cNvPicPr preferRelativeResize="0"/>
          <p:nvPr/>
        </p:nvPicPr>
        <p:blipFill rotWithShape="1">
          <a:blip r:embed="rId1"/>
          <a:srcRect/>
          <a:stretch>
            <a:fillRect/>
          </a:stretch>
        </p:blipFill>
        <p:spPr>
          <a:xfrm>
            <a:off x="1937625" y="610575"/>
            <a:ext cx="6065025" cy="4532924"/>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7031</Words>
  <Application>WPS Presentation</Application>
  <PresentationFormat>On-screen Show (16:9)</PresentationFormat>
  <Paragraphs>192</Paragraphs>
  <Slides>31</Slides>
  <Notes>29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31</vt:i4>
      </vt:variant>
    </vt:vector>
  </HeadingPairs>
  <TitlesOfParts>
    <vt:vector size="45" baseType="lpstr">
      <vt:lpstr>Arial</vt:lpstr>
      <vt:lpstr>SimSun</vt:lpstr>
      <vt:lpstr>Wingdings</vt:lpstr>
      <vt:lpstr>Arial</vt:lpstr>
      <vt:lpstr>DejaVu Sans</vt:lpstr>
      <vt:lpstr>Calibri</vt:lpstr>
      <vt:lpstr>Microsoft YaHei</vt:lpstr>
      <vt:lpstr>Droid Sans Fallback</vt:lpstr>
      <vt:lpstr>Arial Unicode MS</vt:lpstr>
      <vt:lpstr>Phetsarath OT</vt:lpstr>
      <vt:lpstr>OpenSymbol</vt:lpstr>
      <vt:lpstr>Wingdings</vt:lpstr>
      <vt:lpstr>Gubbi</vt:lpstr>
      <vt:lpstr>Simple Light</vt:lpstr>
      <vt:lpstr>GWAS Catalog</vt:lpstr>
      <vt:lpstr>Content</vt:lpstr>
      <vt:lpstr>PowerPoint 演示文稿</vt:lpstr>
      <vt:lpstr>What is the GWAS Catalog ?</vt:lpstr>
      <vt:lpstr>GWAS Diagram</vt:lpstr>
      <vt:lpstr>File formats</vt:lpstr>
      <vt:lpstr>Genome wide association studies (GWAS)</vt:lpstr>
      <vt:lpstr>GWAS study</vt:lpstr>
      <vt:lpstr>GWAS: array-based method</vt:lpstr>
      <vt:lpstr>GWAS statistics</vt:lpstr>
      <vt:lpstr>The importance of GWAS Catalog</vt:lpstr>
      <vt:lpstr>The origin of GWAS data</vt:lpstr>
      <vt:lpstr>Eligibility Criteria</vt:lpstr>
      <vt:lpstr>GWAS Catalog: Types of data</vt:lpstr>
      <vt:lpstr>Accessing and navigating the GWAS Catalog</vt:lpstr>
      <vt:lpstr>Searching the GWAS Catalog</vt:lpstr>
      <vt:lpstr>The Publication page</vt:lpstr>
      <vt:lpstr>The Study page (1)</vt:lpstr>
      <vt:lpstr>The Study page (2)</vt:lpstr>
      <vt:lpstr>The Trait page (1)</vt:lpstr>
      <vt:lpstr>The Trait page (2)</vt:lpstr>
      <vt:lpstr>The associations variants mapped to this trait in GWAS Catalog</vt:lpstr>
      <vt:lpstr>The Variant page: Trait table</vt:lpstr>
      <vt:lpstr>The Variant page: Linkage disequilibrium (LD)</vt:lpstr>
      <vt:lpstr>Additional data in the GWAS Catalog</vt:lpstr>
      <vt:lpstr>Summary statistics</vt:lpstr>
      <vt:lpstr>How to get data from the GWAS Catalog</vt:lpstr>
      <vt:lpstr>Summary</vt:lpstr>
      <vt:lpstr>GWAS Central</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GWAS Catalog</dc:title>
  <dc:creator>Admin</dc:creator>
  <cp:lastModifiedBy>dminh</cp:lastModifiedBy>
  <cp:revision>15</cp:revision>
  <dcterms:created xsi:type="dcterms:W3CDTF">2023-08-18T02:05:23Z</dcterms:created>
  <dcterms:modified xsi:type="dcterms:W3CDTF">2023-08-18T02:05:23Z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1033-11.1.0.11698</vt:lpwstr>
  </property>
</Properties>
</file>